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8"/>
  </p:notesMasterIdLst>
  <p:sldIdLst>
    <p:sldId id="256" r:id="rId2"/>
    <p:sldId id="259" r:id="rId3"/>
    <p:sldId id="260" r:id="rId4"/>
    <p:sldId id="264" r:id="rId5"/>
    <p:sldId id="282" r:id="rId6"/>
    <p:sldId id="283" r:id="rId7"/>
    <p:sldId id="285" r:id="rId8"/>
    <p:sldId id="286" r:id="rId9"/>
    <p:sldId id="287" r:id="rId10"/>
    <p:sldId id="288" r:id="rId11"/>
    <p:sldId id="289" r:id="rId12"/>
    <p:sldId id="271" r:id="rId13"/>
    <p:sldId id="272" r:id="rId14"/>
    <p:sldId id="290" r:id="rId15"/>
    <p:sldId id="268" r:id="rId16"/>
    <p:sldId id="276" r:id="rId17"/>
  </p:sldIdLst>
  <p:sldSz cx="18288000" cy="10287000"/>
  <p:notesSz cx="6858000" cy="9144000"/>
  <p:embeddedFontLs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Gadugi" panose="020B0502040204020203" pitchFamily="34" charset="0"/>
      <p:regular r:id="rId23"/>
      <p:bold r:id="rId24"/>
    </p:embeddedFont>
    <p:embeddedFont>
      <p:font typeface="Kawaii RT" panose="020B0604020202020204" charset="0"/>
      <p:regular r:id="rId25"/>
    </p:embeddedFont>
    <p:embeddedFont>
      <p:font typeface="Nunito" pitchFamily="2" charset="0"/>
      <p:regular r:id="rId26"/>
      <p:bold r:id="rId27"/>
      <p:italic r:id="rId28"/>
      <p:boldItalic r:id="rId29"/>
    </p:embeddedFont>
    <p:embeddedFont>
      <p:font typeface="Nunito Bold" pitchFamily="2" charset="0"/>
      <p:regular r:id="rId30"/>
      <p:bold r:id="rId31"/>
    </p:embeddedFont>
    <p:embeddedFont>
      <p:font typeface="Open Sans Bold" panose="020B0604020202020204" charset="0"/>
      <p:regular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139" autoAdjust="0"/>
    <p:restoredTop sz="94622" autoAdjust="0"/>
  </p:normalViewPr>
  <p:slideViewPr>
    <p:cSldViewPr>
      <p:cViewPr varScale="1">
        <p:scale>
          <a:sx n="52" d="100"/>
          <a:sy n="52" d="100"/>
        </p:scale>
        <p:origin x="1075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A0BFBD-5D6D-49EF-937C-2589DF371A62}" type="datetimeFigureOut">
              <a:rPr lang="en-ID" smtClean="0"/>
              <a:t>22/12/2023</a:t>
            </a:fld>
            <a:endParaRPr lang="en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937E50-0ACD-4F6A-A878-01C4FE346DFC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3399821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937E50-0ACD-4F6A-A878-01C4FE346DFC}" type="slidenum">
              <a:rPr lang="en-ID" smtClean="0"/>
              <a:t>5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0782412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937E50-0ACD-4F6A-A878-01C4FE346DFC}" type="slidenum">
              <a:rPr lang="en-ID" smtClean="0"/>
              <a:t>6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3568194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937E50-0ACD-4F6A-A878-01C4FE346DFC}" type="slidenum">
              <a:rPr lang="en-ID" smtClean="0"/>
              <a:t>7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7356062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937E50-0ACD-4F6A-A878-01C4FE346DFC}" type="slidenum">
              <a:rPr lang="en-ID" smtClean="0"/>
              <a:t>8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6217124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937E50-0ACD-4F6A-A878-01C4FE346DFC}" type="slidenum">
              <a:rPr lang="en-ID" smtClean="0"/>
              <a:t>9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4917163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937E50-0ACD-4F6A-A878-01C4FE346DFC}" type="slidenum">
              <a:rPr lang="en-ID" smtClean="0"/>
              <a:t>10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0114250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937E50-0ACD-4F6A-A878-01C4FE346DFC}" type="slidenum">
              <a:rPr lang="en-ID" smtClean="0"/>
              <a:t>11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3523393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937E50-0ACD-4F6A-A878-01C4FE346DFC}" type="slidenum">
              <a:rPr lang="en-ID" smtClean="0"/>
              <a:t>12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4965076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hyperlink" Target="https://doi.org/10.55681/sentri.v1i3.284" TargetMode="Externa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13" Type="http://schemas.openxmlformats.org/officeDocument/2006/relationships/image" Target="../media/image44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12" Type="http://schemas.openxmlformats.org/officeDocument/2006/relationships/image" Target="../media/image43.svg"/><Relationship Id="rId17" Type="http://schemas.openxmlformats.org/officeDocument/2006/relationships/image" Target="../media/image54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47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sv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5" Type="http://schemas.openxmlformats.org/officeDocument/2006/relationships/image" Target="../media/image46.png"/><Relationship Id="rId10" Type="http://schemas.openxmlformats.org/officeDocument/2006/relationships/image" Target="../media/image41.svg"/><Relationship Id="rId4" Type="http://schemas.openxmlformats.org/officeDocument/2006/relationships/image" Target="../media/image35.svg"/><Relationship Id="rId9" Type="http://schemas.openxmlformats.org/officeDocument/2006/relationships/image" Target="../media/image40.png"/><Relationship Id="rId14" Type="http://schemas.openxmlformats.org/officeDocument/2006/relationships/image" Target="../media/image45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13" Type="http://schemas.openxmlformats.org/officeDocument/2006/relationships/image" Target="../media/image44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12" Type="http://schemas.openxmlformats.org/officeDocument/2006/relationships/image" Target="../media/image43.svg"/><Relationship Id="rId17" Type="http://schemas.openxmlformats.org/officeDocument/2006/relationships/image" Target="../media/image55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47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sv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5" Type="http://schemas.openxmlformats.org/officeDocument/2006/relationships/image" Target="../media/image46.png"/><Relationship Id="rId10" Type="http://schemas.openxmlformats.org/officeDocument/2006/relationships/image" Target="../media/image41.svg"/><Relationship Id="rId4" Type="http://schemas.openxmlformats.org/officeDocument/2006/relationships/image" Target="../media/image35.svg"/><Relationship Id="rId9" Type="http://schemas.openxmlformats.org/officeDocument/2006/relationships/image" Target="../media/image40.png"/><Relationship Id="rId14" Type="http://schemas.openxmlformats.org/officeDocument/2006/relationships/image" Target="../media/image45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5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svg"/><Relationship Id="rId11" Type="http://schemas.openxmlformats.org/officeDocument/2006/relationships/image" Target="../media/image56.png"/><Relationship Id="rId5" Type="http://schemas.openxmlformats.org/officeDocument/2006/relationships/image" Target="../media/image15.png"/><Relationship Id="rId10" Type="http://schemas.openxmlformats.org/officeDocument/2006/relationships/image" Target="../media/image20.svg"/><Relationship Id="rId4" Type="http://schemas.openxmlformats.org/officeDocument/2006/relationships/image" Target="../media/image14.svg"/><Relationship Id="rId9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14.svg"/><Relationship Id="rId7" Type="http://schemas.openxmlformats.org/officeDocument/2006/relationships/image" Target="../media/image18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Relationship Id="rId9" Type="http://schemas.openxmlformats.org/officeDocument/2006/relationships/image" Target="../media/image5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svg"/><Relationship Id="rId7" Type="http://schemas.openxmlformats.org/officeDocument/2006/relationships/image" Target="../media/image18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61.png"/><Relationship Id="rId5" Type="http://schemas.openxmlformats.org/officeDocument/2006/relationships/image" Target="../media/image16.svg"/><Relationship Id="rId10" Type="http://schemas.openxmlformats.org/officeDocument/2006/relationships/image" Target="../media/image60.png"/><Relationship Id="rId4" Type="http://schemas.openxmlformats.org/officeDocument/2006/relationships/image" Target="../media/image15.png"/><Relationship Id="rId9" Type="http://schemas.openxmlformats.org/officeDocument/2006/relationships/image" Target="../media/image20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3.svg"/><Relationship Id="rId7" Type="http://schemas.openxmlformats.org/officeDocument/2006/relationships/image" Target="../media/image65.sv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png"/><Relationship Id="rId5" Type="http://schemas.openxmlformats.org/officeDocument/2006/relationships/image" Target="../media/image2.svg"/><Relationship Id="rId4" Type="http://schemas.openxmlformats.org/officeDocument/2006/relationships/image" Target="../media/image1.png"/><Relationship Id="rId9" Type="http://schemas.openxmlformats.org/officeDocument/2006/relationships/image" Target="../media/image67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2.svg"/><Relationship Id="rId7" Type="http://schemas.openxmlformats.org/officeDocument/2006/relationships/image" Target="../media/image71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png"/><Relationship Id="rId5" Type="http://schemas.openxmlformats.org/officeDocument/2006/relationships/image" Target="../media/image69.svg"/><Relationship Id="rId4" Type="http://schemas.openxmlformats.org/officeDocument/2006/relationships/image" Target="../media/image68.png"/><Relationship Id="rId9" Type="http://schemas.openxmlformats.org/officeDocument/2006/relationships/image" Target="../media/image4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svg"/><Relationship Id="rId7" Type="http://schemas.openxmlformats.org/officeDocument/2006/relationships/image" Target="../media/image18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Relationship Id="rId9" Type="http://schemas.openxmlformats.org/officeDocument/2006/relationships/image" Target="../media/image20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22.svg"/><Relationship Id="rId7" Type="http://schemas.openxmlformats.org/officeDocument/2006/relationships/image" Target="../media/image26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11" Type="http://schemas.openxmlformats.org/officeDocument/2006/relationships/image" Target="../media/image28.svg"/><Relationship Id="rId5" Type="http://schemas.openxmlformats.org/officeDocument/2006/relationships/image" Target="../media/image24.svg"/><Relationship Id="rId10" Type="http://schemas.openxmlformats.org/officeDocument/2006/relationships/image" Target="../media/image27.png"/><Relationship Id="rId4" Type="http://schemas.openxmlformats.org/officeDocument/2006/relationships/image" Target="../media/image23.png"/><Relationship Id="rId9" Type="http://schemas.openxmlformats.org/officeDocument/2006/relationships/image" Target="../media/image2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6.svg"/><Relationship Id="rId7" Type="http://schemas.openxmlformats.org/officeDocument/2006/relationships/image" Target="../media/image2.svg"/><Relationship Id="rId12" Type="http://schemas.openxmlformats.org/officeDocument/2006/relationships/image" Target="../media/image3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11" Type="http://schemas.openxmlformats.org/officeDocument/2006/relationships/image" Target="../media/image32.svg"/><Relationship Id="rId5" Type="http://schemas.openxmlformats.org/officeDocument/2006/relationships/image" Target="../media/image22.svg"/><Relationship Id="rId10" Type="http://schemas.openxmlformats.org/officeDocument/2006/relationships/image" Target="../media/image31.png"/><Relationship Id="rId4" Type="http://schemas.openxmlformats.org/officeDocument/2006/relationships/image" Target="../media/image21.png"/><Relationship Id="rId9" Type="http://schemas.openxmlformats.org/officeDocument/2006/relationships/image" Target="../media/image30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13" Type="http://schemas.openxmlformats.org/officeDocument/2006/relationships/image" Target="../media/image44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12" Type="http://schemas.openxmlformats.org/officeDocument/2006/relationships/image" Target="../media/image43.svg"/><Relationship Id="rId17" Type="http://schemas.openxmlformats.org/officeDocument/2006/relationships/image" Target="../media/image48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47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sv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5" Type="http://schemas.openxmlformats.org/officeDocument/2006/relationships/image" Target="../media/image46.png"/><Relationship Id="rId10" Type="http://schemas.openxmlformats.org/officeDocument/2006/relationships/image" Target="../media/image41.svg"/><Relationship Id="rId4" Type="http://schemas.openxmlformats.org/officeDocument/2006/relationships/image" Target="../media/image35.svg"/><Relationship Id="rId9" Type="http://schemas.openxmlformats.org/officeDocument/2006/relationships/image" Target="../media/image40.png"/><Relationship Id="rId14" Type="http://schemas.openxmlformats.org/officeDocument/2006/relationships/image" Target="../media/image45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13" Type="http://schemas.openxmlformats.org/officeDocument/2006/relationships/image" Target="../media/image44.png"/><Relationship Id="rId18" Type="http://schemas.openxmlformats.org/officeDocument/2006/relationships/image" Target="../media/image50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12" Type="http://schemas.openxmlformats.org/officeDocument/2006/relationships/image" Target="../media/image43.svg"/><Relationship Id="rId17" Type="http://schemas.openxmlformats.org/officeDocument/2006/relationships/image" Target="../media/image49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47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sv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5" Type="http://schemas.openxmlformats.org/officeDocument/2006/relationships/image" Target="../media/image46.png"/><Relationship Id="rId10" Type="http://schemas.openxmlformats.org/officeDocument/2006/relationships/image" Target="../media/image41.svg"/><Relationship Id="rId4" Type="http://schemas.openxmlformats.org/officeDocument/2006/relationships/image" Target="../media/image35.svg"/><Relationship Id="rId9" Type="http://schemas.openxmlformats.org/officeDocument/2006/relationships/image" Target="../media/image40.png"/><Relationship Id="rId14" Type="http://schemas.openxmlformats.org/officeDocument/2006/relationships/image" Target="../media/image45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13" Type="http://schemas.openxmlformats.org/officeDocument/2006/relationships/image" Target="../media/image44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12" Type="http://schemas.openxmlformats.org/officeDocument/2006/relationships/image" Target="../media/image43.svg"/><Relationship Id="rId17" Type="http://schemas.openxmlformats.org/officeDocument/2006/relationships/image" Target="../media/image51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47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sv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5" Type="http://schemas.openxmlformats.org/officeDocument/2006/relationships/image" Target="../media/image46.png"/><Relationship Id="rId10" Type="http://schemas.openxmlformats.org/officeDocument/2006/relationships/image" Target="../media/image41.svg"/><Relationship Id="rId4" Type="http://schemas.openxmlformats.org/officeDocument/2006/relationships/image" Target="../media/image35.svg"/><Relationship Id="rId9" Type="http://schemas.openxmlformats.org/officeDocument/2006/relationships/image" Target="../media/image40.png"/><Relationship Id="rId14" Type="http://schemas.openxmlformats.org/officeDocument/2006/relationships/image" Target="../media/image45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13" Type="http://schemas.openxmlformats.org/officeDocument/2006/relationships/image" Target="../media/image44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12" Type="http://schemas.openxmlformats.org/officeDocument/2006/relationships/image" Target="../media/image43.svg"/><Relationship Id="rId17" Type="http://schemas.openxmlformats.org/officeDocument/2006/relationships/image" Target="../media/image52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47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sv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5" Type="http://schemas.openxmlformats.org/officeDocument/2006/relationships/image" Target="../media/image46.png"/><Relationship Id="rId10" Type="http://schemas.openxmlformats.org/officeDocument/2006/relationships/image" Target="../media/image41.svg"/><Relationship Id="rId4" Type="http://schemas.openxmlformats.org/officeDocument/2006/relationships/image" Target="../media/image35.svg"/><Relationship Id="rId9" Type="http://schemas.openxmlformats.org/officeDocument/2006/relationships/image" Target="../media/image40.png"/><Relationship Id="rId14" Type="http://schemas.openxmlformats.org/officeDocument/2006/relationships/image" Target="../media/image45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13" Type="http://schemas.openxmlformats.org/officeDocument/2006/relationships/image" Target="../media/image44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12" Type="http://schemas.openxmlformats.org/officeDocument/2006/relationships/image" Target="../media/image43.svg"/><Relationship Id="rId17" Type="http://schemas.openxmlformats.org/officeDocument/2006/relationships/image" Target="../media/image53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47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sv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5" Type="http://schemas.openxmlformats.org/officeDocument/2006/relationships/image" Target="../media/image46.png"/><Relationship Id="rId10" Type="http://schemas.openxmlformats.org/officeDocument/2006/relationships/image" Target="../media/image41.svg"/><Relationship Id="rId4" Type="http://schemas.openxmlformats.org/officeDocument/2006/relationships/image" Target="../media/image35.svg"/><Relationship Id="rId9" Type="http://schemas.openxmlformats.org/officeDocument/2006/relationships/image" Target="../media/image40.png"/><Relationship Id="rId14" Type="http://schemas.openxmlformats.org/officeDocument/2006/relationships/image" Target="../media/image4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D99C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261376">
            <a:off x="3298384" y="2888208"/>
            <a:ext cx="12006403" cy="5020859"/>
          </a:xfrm>
          <a:custGeom>
            <a:avLst/>
            <a:gdLst/>
            <a:ahLst/>
            <a:cxnLst/>
            <a:rect l="l" t="t" r="r" b="b"/>
            <a:pathLst>
              <a:path w="12006403" h="5020859">
                <a:moveTo>
                  <a:pt x="0" y="0"/>
                </a:moveTo>
                <a:lnTo>
                  <a:pt x="12006402" y="0"/>
                </a:lnTo>
                <a:lnTo>
                  <a:pt x="12006402" y="5020860"/>
                </a:lnTo>
                <a:lnTo>
                  <a:pt x="0" y="50208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4418054" y="3833153"/>
            <a:ext cx="9458306" cy="33310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900"/>
              </a:lnSpc>
            </a:pPr>
            <a:r>
              <a:rPr lang="en-US" sz="6000" dirty="0">
                <a:solidFill>
                  <a:srgbClr val="385FB1"/>
                </a:solidFill>
                <a:latin typeface="Kawaii RT"/>
              </a:rPr>
              <a:t>SISTEM CERDAS PENENTUAN BAKAT DAN </a:t>
            </a:r>
          </a:p>
          <a:p>
            <a:pPr algn="ctr">
              <a:lnSpc>
                <a:spcPts val="8900"/>
              </a:lnSpc>
            </a:pPr>
            <a:r>
              <a:rPr lang="en-US" sz="6000" dirty="0">
                <a:solidFill>
                  <a:srgbClr val="385FB1"/>
                </a:solidFill>
                <a:latin typeface="Kawaii RT"/>
              </a:rPr>
              <a:t>MINAT ANAK</a:t>
            </a:r>
          </a:p>
        </p:txBody>
      </p:sp>
      <p:sp>
        <p:nvSpPr>
          <p:cNvPr id="4" name="Freeform 4"/>
          <p:cNvSpPr/>
          <p:nvPr/>
        </p:nvSpPr>
        <p:spPr>
          <a:xfrm>
            <a:off x="4010425" y="4033619"/>
            <a:ext cx="815258" cy="1506250"/>
          </a:xfrm>
          <a:custGeom>
            <a:avLst/>
            <a:gdLst/>
            <a:ahLst/>
            <a:cxnLst/>
            <a:rect l="l" t="t" r="r" b="b"/>
            <a:pathLst>
              <a:path w="815258" h="1506250">
                <a:moveTo>
                  <a:pt x="0" y="0"/>
                </a:moveTo>
                <a:lnTo>
                  <a:pt x="815258" y="0"/>
                </a:lnTo>
                <a:lnTo>
                  <a:pt x="815258" y="1506249"/>
                </a:lnTo>
                <a:lnTo>
                  <a:pt x="0" y="150624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653864" flipH="1">
            <a:off x="13516504" y="2819126"/>
            <a:ext cx="713298" cy="1317872"/>
          </a:xfrm>
          <a:custGeom>
            <a:avLst/>
            <a:gdLst/>
            <a:ahLst/>
            <a:cxnLst/>
            <a:rect l="l" t="t" r="r" b="b"/>
            <a:pathLst>
              <a:path w="713298" h="1317872">
                <a:moveTo>
                  <a:pt x="713298" y="0"/>
                </a:moveTo>
                <a:lnTo>
                  <a:pt x="0" y="0"/>
                </a:lnTo>
                <a:lnTo>
                  <a:pt x="0" y="1317873"/>
                </a:lnTo>
                <a:lnTo>
                  <a:pt x="713298" y="1317873"/>
                </a:lnTo>
                <a:lnTo>
                  <a:pt x="713298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1479202">
            <a:off x="13672930" y="7926070"/>
            <a:ext cx="5800420" cy="2858025"/>
          </a:xfrm>
          <a:custGeom>
            <a:avLst/>
            <a:gdLst/>
            <a:ahLst/>
            <a:cxnLst/>
            <a:rect l="l" t="t" r="r" b="b"/>
            <a:pathLst>
              <a:path w="5800420" h="2858025">
                <a:moveTo>
                  <a:pt x="0" y="0"/>
                </a:moveTo>
                <a:lnTo>
                  <a:pt x="5800419" y="0"/>
                </a:lnTo>
                <a:lnTo>
                  <a:pt x="5800419" y="2858025"/>
                </a:lnTo>
                <a:lnTo>
                  <a:pt x="0" y="285802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1329116">
            <a:off x="-467109" y="6766388"/>
            <a:ext cx="2124266" cy="4114800"/>
          </a:xfrm>
          <a:custGeom>
            <a:avLst/>
            <a:gdLst/>
            <a:ahLst/>
            <a:cxnLst/>
            <a:rect l="l" t="t" r="r" b="b"/>
            <a:pathLst>
              <a:path w="2124266" h="4114800">
                <a:moveTo>
                  <a:pt x="0" y="0"/>
                </a:moveTo>
                <a:lnTo>
                  <a:pt x="2124266" y="0"/>
                </a:lnTo>
                <a:lnTo>
                  <a:pt x="212426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flipH="1">
            <a:off x="14805987" y="-448515"/>
            <a:ext cx="4072353" cy="3649846"/>
          </a:xfrm>
          <a:custGeom>
            <a:avLst/>
            <a:gdLst/>
            <a:ahLst/>
            <a:cxnLst/>
            <a:rect l="l" t="t" r="r" b="b"/>
            <a:pathLst>
              <a:path w="4072353" h="3649846">
                <a:moveTo>
                  <a:pt x="4072353" y="0"/>
                </a:moveTo>
                <a:lnTo>
                  <a:pt x="0" y="0"/>
                </a:lnTo>
                <a:lnTo>
                  <a:pt x="0" y="3649846"/>
                </a:lnTo>
                <a:lnTo>
                  <a:pt x="4072353" y="3649846"/>
                </a:lnTo>
                <a:lnTo>
                  <a:pt x="4072353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flipH="1" flipV="1">
            <a:off x="-443886" y="-247615"/>
            <a:ext cx="3209609" cy="3011197"/>
          </a:xfrm>
          <a:custGeom>
            <a:avLst/>
            <a:gdLst/>
            <a:ahLst/>
            <a:cxnLst/>
            <a:rect l="l" t="t" r="r" b="b"/>
            <a:pathLst>
              <a:path w="3209609" h="3011197">
                <a:moveTo>
                  <a:pt x="3209610" y="3011197"/>
                </a:moveTo>
                <a:lnTo>
                  <a:pt x="0" y="3011197"/>
                </a:lnTo>
                <a:lnTo>
                  <a:pt x="0" y="0"/>
                </a:lnTo>
                <a:lnTo>
                  <a:pt x="3209610" y="0"/>
                </a:lnTo>
                <a:lnTo>
                  <a:pt x="3209610" y="3011197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4493354" y="8111312"/>
            <a:ext cx="10059564" cy="15735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2400" dirty="0" err="1">
                <a:solidFill>
                  <a:srgbClr val="000000"/>
                </a:solidFill>
                <a:latin typeface="Nunito Bold"/>
              </a:rPr>
              <a:t>Penulis</a:t>
            </a:r>
            <a:r>
              <a:rPr lang="en-US" sz="2400" dirty="0">
                <a:solidFill>
                  <a:srgbClr val="000000"/>
                </a:solidFill>
                <a:latin typeface="Nunito Bold"/>
              </a:rPr>
              <a:t> : </a:t>
            </a:r>
            <a:r>
              <a:rPr lang="en-US" sz="2400" dirty="0" err="1">
                <a:solidFill>
                  <a:srgbClr val="000000"/>
                </a:solidFill>
                <a:latin typeface="Nunito Bold"/>
              </a:rPr>
              <a:t>Zulkifli</a:t>
            </a:r>
            <a:r>
              <a:rPr lang="en-US" sz="2400" dirty="0">
                <a:solidFill>
                  <a:srgbClr val="000000"/>
                </a:solidFill>
                <a:latin typeface="Nunito Bold"/>
              </a:rPr>
              <a:t>, Berlin P </a:t>
            </a:r>
            <a:r>
              <a:rPr lang="en-US" sz="2400" dirty="0" err="1">
                <a:solidFill>
                  <a:srgbClr val="000000"/>
                </a:solidFill>
                <a:latin typeface="Nunito Bold"/>
              </a:rPr>
              <a:t>Sitorus</a:t>
            </a:r>
            <a:endParaRPr lang="en-US" sz="2400" dirty="0">
              <a:solidFill>
                <a:srgbClr val="000000"/>
              </a:solidFill>
              <a:latin typeface="Nunito Bold"/>
            </a:endParaRPr>
          </a:p>
          <a:p>
            <a:pPr algn="just">
              <a:lnSpc>
                <a:spcPts val="4200"/>
              </a:lnSpc>
            </a:pPr>
            <a:r>
              <a:rPr lang="en-US" sz="2400" dirty="0" err="1">
                <a:solidFill>
                  <a:srgbClr val="000000"/>
                </a:solidFill>
                <a:latin typeface="Nunito Bold"/>
              </a:rPr>
              <a:t>Sumber</a:t>
            </a:r>
            <a:r>
              <a:rPr lang="en-US" sz="2400" dirty="0">
                <a:solidFill>
                  <a:srgbClr val="000000"/>
                </a:solidFill>
                <a:latin typeface="Nunito Bold"/>
              </a:rPr>
              <a:t> : SENTRI: </a:t>
            </a:r>
            <a:r>
              <a:rPr lang="en-US" sz="2400" dirty="0" err="1">
                <a:solidFill>
                  <a:srgbClr val="000000"/>
                </a:solidFill>
                <a:latin typeface="Nunito Bold"/>
              </a:rPr>
              <a:t>Jurnal</a:t>
            </a:r>
            <a:r>
              <a:rPr lang="en-US" sz="2400" dirty="0">
                <a:solidFill>
                  <a:srgbClr val="000000"/>
                </a:solidFill>
                <a:latin typeface="Nunito Bold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unito Bold"/>
              </a:rPr>
              <a:t>Riset</a:t>
            </a:r>
            <a:r>
              <a:rPr lang="en-US" sz="2400" dirty="0">
                <a:solidFill>
                  <a:srgbClr val="000000"/>
                </a:solidFill>
                <a:latin typeface="Nunito Bold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unito Bold"/>
              </a:rPr>
              <a:t>Ilmiah</a:t>
            </a:r>
            <a:r>
              <a:rPr lang="en-US" sz="2400" dirty="0">
                <a:solidFill>
                  <a:srgbClr val="000000"/>
                </a:solidFill>
                <a:latin typeface="Nunito Bold"/>
              </a:rPr>
              <a:t>  Vol.1, No.3 November 2022</a:t>
            </a:r>
          </a:p>
          <a:p>
            <a:pPr algn="just">
              <a:lnSpc>
                <a:spcPts val="4200"/>
              </a:lnSpc>
            </a:pPr>
            <a:r>
              <a:rPr lang="en-US" sz="2400" dirty="0">
                <a:solidFill>
                  <a:srgbClr val="000000"/>
                </a:solidFill>
                <a:latin typeface="Nunito Bold"/>
              </a:rPr>
              <a:t>Doi : </a:t>
            </a:r>
            <a:r>
              <a:rPr lang="en-US" sz="2400" dirty="0">
                <a:solidFill>
                  <a:srgbClr val="000000"/>
                </a:solidFill>
                <a:latin typeface="Nunito Bold"/>
                <a:hlinkClick r:id="rId14"/>
              </a:rPr>
              <a:t>https://doi.org/10.55681/sentri.v1i3.284</a:t>
            </a:r>
            <a:r>
              <a:rPr lang="en-US" sz="2400" dirty="0">
                <a:solidFill>
                  <a:srgbClr val="000000"/>
                </a:solidFill>
                <a:latin typeface="Nunito Bold"/>
              </a:rPr>
              <a:t>     E-ISSN 2963-1130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299374" y="286572"/>
            <a:ext cx="11529025" cy="21428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200" dirty="0">
                <a:solidFill>
                  <a:srgbClr val="000000"/>
                </a:solidFill>
                <a:latin typeface="Nunito Bold"/>
              </a:rPr>
              <a:t>SISTEM CERDAS UNTUK PENENTUAN POHON KEPUTUSAN BAKAT DAN MINAT ANAK MENGGUNAKAN ALGORITMA CLASSIFCATION AND REGRESSION TREE (CART)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14458700" y="-790582"/>
            <a:ext cx="4079768" cy="3093206"/>
          </a:xfrm>
          <a:custGeom>
            <a:avLst/>
            <a:gdLst/>
            <a:ahLst/>
            <a:cxnLst/>
            <a:rect l="l" t="t" r="r" b="b"/>
            <a:pathLst>
              <a:path w="4079768" h="3093206">
                <a:moveTo>
                  <a:pt x="0" y="0"/>
                </a:moveTo>
                <a:lnTo>
                  <a:pt x="4079768" y="0"/>
                </a:lnTo>
                <a:lnTo>
                  <a:pt x="4079768" y="3093206"/>
                </a:lnTo>
                <a:lnTo>
                  <a:pt x="0" y="309320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4349815">
            <a:off x="16710533" y="1326886"/>
            <a:ext cx="3655871" cy="2190899"/>
          </a:xfrm>
          <a:custGeom>
            <a:avLst/>
            <a:gdLst/>
            <a:ahLst/>
            <a:cxnLst/>
            <a:rect l="l" t="t" r="r" b="b"/>
            <a:pathLst>
              <a:path w="3655871" h="2190899">
                <a:moveTo>
                  <a:pt x="0" y="0"/>
                </a:moveTo>
                <a:lnTo>
                  <a:pt x="3655871" y="0"/>
                </a:lnTo>
                <a:lnTo>
                  <a:pt x="3655871" y="2190898"/>
                </a:lnTo>
                <a:lnTo>
                  <a:pt x="0" y="219089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940840" y="7678897"/>
            <a:ext cx="3346061" cy="3268287"/>
          </a:xfrm>
          <a:custGeom>
            <a:avLst/>
            <a:gdLst/>
            <a:ahLst/>
            <a:cxnLst/>
            <a:rect l="l" t="t" r="r" b="b"/>
            <a:pathLst>
              <a:path w="3346061" h="3268287">
                <a:moveTo>
                  <a:pt x="0" y="0"/>
                </a:moveTo>
                <a:lnTo>
                  <a:pt x="3346061" y="0"/>
                </a:lnTo>
                <a:lnTo>
                  <a:pt x="3346061" y="3268287"/>
                </a:lnTo>
                <a:lnTo>
                  <a:pt x="0" y="326828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498079" y="-720831"/>
            <a:ext cx="3654844" cy="3143166"/>
          </a:xfrm>
          <a:custGeom>
            <a:avLst/>
            <a:gdLst/>
            <a:ahLst/>
            <a:cxnLst/>
            <a:rect l="l" t="t" r="r" b="b"/>
            <a:pathLst>
              <a:path w="3654844" h="3143166">
                <a:moveTo>
                  <a:pt x="0" y="0"/>
                </a:moveTo>
                <a:lnTo>
                  <a:pt x="3654844" y="0"/>
                </a:lnTo>
                <a:lnTo>
                  <a:pt x="3654844" y="3143166"/>
                </a:lnTo>
                <a:lnTo>
                  <a:pt x="0" y="314316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86717" flipV="1">
            <a:off x="14677322" y="2920388"/>
            <a:ext cx="1352349" cy="1191758"/>
          </a:xfrm>
          <a:custGeom>
            <a:avLst/>
            <a:gdLst/>
            <a:ahLst/>
            <a:cxnLst/>
            <a:rect l="l" t="t" r="r" b="b"/>
            <a:pathLst>
              <a:path w="1352349" h="1191758">
                <a:moveTo>
                  <a:pt x="0" y="1191758"/>
                </a:moveTo>
                <a:lnTo>
                  <a:pt x="1352349" y="1191758"/>
                </a:lnTo>
                <a:lnTo>
                  <a:pt x="1352349" y="0"/>
                </a:lnTo>
                <a:lnTo>
                  <a:pt x="0" y="0"/>
                </a:lnTo>
                <a:lnTo>
                  <a:pt x="0" y="1191758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811514">
            <a:off x="12847751" y="82355"/>
            <a:ext cx="744650" cy="864615"/>
          </a:xfrm>
          <a:custGeom>
            <a:avLst/>
            <a:gdLst/>
            <a:ahLst/>
            <a:cxnLst/>
            <a:rect l="l" t="t" r="r" b="b"/>
            <a:pathLst>
              <a:path w="744650" h="864615">
                <a:moveTo>
                  <a:pt x="0" y="0"/>
                </a:moveTo>
                <a:lnTo>
                  <a:pt x="744650" y="0"/>
                </a:lnTo>
                <a:lnTo>
                  <a:pt x="744650" y="864615"/>
                </a:lnTo>
                <a:lnTo>
                  <a:pt x="0" y="864615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-2526695" flipH="1">
            <a:off x="4126454" y="486866"/>
            <a:ext cx="856504" cy="813679"/>
          </a:xfrm>
          <a:custGeom>
            <a:avLst/>
            <a:gdLst/>
            <a:ahLst/>
            <a:cxnLst/>
            <a:rect l="l" t="t" r="r" b="b"/>
            <a:pathLst>
              <a:path w="856504" h="813679">
                <a:moveTo>
                  <a:pt x="856504" y="0"/>
                </a:moveTo>
                <a:lnTo>
                  <a:pt x="0" y="0"/>
                </a:lnTo>
                <a:lnTo>
                  <a:pt x="0" y="813679"/>
                </a:lnTo>
                <a:lnTo>
                  <a:pt x="856504" y="813679"/>
                </a:lnTo>
                <a:lnTo>
                  <a:pt x="856504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988101" y="1059451"/>
            <a:ext cx="13639264" cy="11733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399"/>
              </a:lnSpc>
            </a:pPr>
            <a:r>
              <a:rPr lang="en-US" sz="5400" dirty="0">
                <a:solidFill>
                  <a:srgbClr val="385FB1"/>
                </a:solidFill>
                <a:latin typeface="Kawaii RT"/>
              </a:rPr>
              <a:t>Daftar Nilai goodness </a:t>
            </a:r>
            <a:r>
              <a:rPr lang="en-US" sz="5400" dirty="0" err="1">
                <a:solidFill>
                  <a:srgbClr val="385FB1"/>
                </a:solidFill>
                <a:latin typeface="Kawaii RT"/>
              </a:rPr>
              <a:t>iterasi</a:t>
            </a:r>
            <a:r>
              <a:rPr lang="en-US" sz="5400" dirty="0">
                <a:solidFill>
                  <a:srgbClr val="385FB1"/>
                </a:solidFill>
                <a:latin typeface="Kawaii RT"/>
              </a:rPr>
              <a:t> ke-2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143978" y="6106168"/>
            <a:ext cx="13900508" cy="26964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3600" dirty="0"/>
              <a:t>Dari </a:t>
            </a:r>
            <a:r>
              <a:rPr lang="en-US" sz="3600" dirty="0" err="1"/>
              <a:t>hasil</a:t>
            </a:r>
            <a:r>
              <a:rPr lang="en-US" sz="3600" dirty="0"/>
              <a:t> </a:t>
            </a:r>
            <a:r>
              <a:rPr lang="en-US" sz="3600" dirty="0" err="1"/>
              <a:t>perhitungan</a:t>
            </a:r>
            <a:r>
              <a:rPr lang="en-US" sz="3600" dirty="0"/>
              <a:t> di </a:t>
            </a:r>
            <a:r>
              <a:rPr lang="en-US" sz="3600" dirty="0" err="1"/>
              <a:t>Tabel</a:t>
            </a:r>
            <a:r>
              <a:rPr lang="en-US" sz="3600" dirty="0"/>
              <a:t>: 5.6, </a:t>
            </a:r>
            <a:r>
              <a:rPr lang="en-US" sz="3600" dirty="0" err="1"/>
              <a:t>diperoleh</a:t>
            </a:r>
            <a:r>
              <a:rPr lang="en-US" sz="3600" dirty="0"/>
              <a:t> </a:t>
            </a:r>
            <a:r>
              <a:rPr lang="en-US" sz="3600" dirty="0" err="1"/>
              <a:t>nilai</a:t>
            </a:r>
            <a:r>
              <a:rPr lang="en-US" sz="3600" dirty="0"/>
              <a:t> </a:t>
            </a:r>
            <a:r>
              <a:rPr lang="en-US" sz="3600" dirty="0" err="1"/>
              <a:t>terbesar</a:t>
            </a:r>
            <a:r>
              <a:rPr lang="en-US" sz="3600" dirty="0"/>
              <a:t> </a:t>
            </a:r>
            <a:r>
              <a:rPr lang="en-US" sz="3600" dirty="0" err="1"/>
              <a:t>adalah</a:t>
            </a:r>
            <a:r>
              <a:rPr lang="en-US" sz="3600" dirty="0"/>
              <a:t> </a:t>
            </a:r>
            <a:r>
              <a:rPr lang="en-US" sz="3600" dirty="0" err="1"/>
              <a:t>calon</a:t>
            </a:r>
            <a:r>
              <a:rPr lang="en-US" sz="3600" dirty="0"/>
              <a:t> </a:t>
            </a:r>
            <a:r>
              <a:rPr lang="en-US" sz="3600" dirty="0" err="1"/>
              <a:t>cabang</a:t>
            </a:r>
            <a:r>
              <a:rPr lang="en-US" sz="3600" dirty="0"/>
              <a:t> ke4, </a:t>
            </a:r>
            <a:r>
              <a:rPr lang="en-US" sz="3600" dirty="0" err="1"/>
              <a:t>sehingga</a:t>
            </a:r>
            <a:r>
              <a:rPr lang="en-US" sz="3600" dirty="0"/>
              <a:t> </a:t>
            </a:r>
            <a:r>
              <a:rPr lang="en-US" sz="3600" dirty="0" err="1"/>
              <a:t>pohon</a:t>
            </a:r>
            <a:r>
              <a:rPr lang="en-US" sz="3600" dirty="0"/>
              <a:t> </a:t>
            </a:r>
            <a:r>
              <a:rPr lang="en-US" sz="3600" dirty="0" err="1"/>
              <a:t>keputusan</a:t>
            </a:r>
            <a:r>
              <a:rPr lang="en-US" sz="3600" dirty="0"/>
              <a:t> </a:t>
            </a:r>
            <a:r>
              <a:rPr lang="en-US" sz="3600" dirty="0" err="1"/>
              <a:t>dari</a:t>
            </a:r>
            <a:r>
              <a:rPr lang="en-US" sz="3600" dirty="0"/>
              <a:t> </a:t>
            </a:r>
            <a:r>
              <a:rPr lang="en-US" sz="3600" dirty="0" err="1"/>
              <a:t>algoritma</a:t>
            </a:r>
            <a:r>
              <a:rPr lang="en-US" sz="3600" dirty="0"/>
              <a:t> CART </a:t>
            </a:r>
            <a:r>
              <a:rPr lang="en-US" sz="3600" dirty="0" err="1"/>
              <a:t>iterasi</a:t>
            </a:r>
            <a:r>
              <a:rPr lang="en-US" sz="3600" dirty="0"/>
              <a:t> ke-2 </a:t>
            </a:r>
            <a:r>
              <a:rPr lang="en-US" sz="3600" dirty="0" err="1"/>
              <a:t>terbentuk</a:t>
            </a:r>
            <a:r>
              <a:rPr lang="en-US" sz="3600" dirty="0"/>
              <a:t> </a:t>
            </a:r>
            <a:r>
              <a:rPr lang="en-US" sz="3600" dirty="0" err="1"/>
              <a:t>seperti</a:t>
            </a:r>
            <a:r>
              <a:rPr lang="en-US" sz="3600" dirty="0"/>
              <a:t> pada Gambar 3. Dari </a:t>
            </a:r>
            <a:r>
              <a:rPr lang="en-US" sz="3600" dirty="0" err="1"/>
              <a:t>tabel</a:t>
            </a:r>
            <a:r>
              <a:rPr lang="en-US" sz="3600" dirty="0"/>
              <a:t> 4, </a:t>
            </a:r>
            <a:r>
              <a:rPr lang="en-US" sz="3600" dirty="0" err="1"/>
              <a:t>kriteria</a:t>
            </a:r>
            <a:r>
              <a:rPr lang="en-US" sz="3600" dirty="0"/>
              <a:t> B4 </a:t>
            </a:r>
            <a:r>
              <a:rPr lang="en-US" sz="3600" dirty="0" err="1"/>
              <a:t>menghasilkan</a:t>
            </a:r>
            <a:r>
              <a:rPr lang="en-US" sz="3600" dirty="0"/>
              <a:t> </a:t>
            </a:r>
            <a:r>
              <a:rPr lang="en-US" sz="3600" dirty="0" err="1"/>
              <a:t>kejelasan</a:t>
            </a:r>
            <a:r>
              <a:rPr lang="en-US" sz="3600" dirty="0"/>
              <a:t> profitable = no (data 2 dan 4), </a:t>
            </a:r>
            <a:r>
              <a:rPr lang="en-US" sz="3600" dirty="0" err="1"/>
              <a:t>sehingga</a:t>
            </a:r>
            <a:r>
              <a:rPr lang="en-US" sz="3600" dirty="0"/>
              <a:t> </a:t>
            </a:r>
            <a:r>
              <a:rPr lang="en-US" sz="3600" dirty="0" err="1"/>
              <a:t>didapatkan</a:t>
            </a:r>
            <a:r>
              <a:rPr lang="en-US" sz="3600" dirty="0"/>
              <a:t> node </a:t>
            </a:r>
            <a:r>
              <a:rPr lang="en-US" sz="3600" dirty="0" err="1"/>
              <a:t>terminasi</a:t>
            </a:r>
            <a:r>
              <a:rPr lang="en-US" sz="3600" dirty="0"/>
              <a:t> </a:t>
            </a:r>
            <a:r>
              <a:rPr lang="en-US" sz="3600" dirty="0" err="1"/>
              <a:t>untuk</a:t>
            </a:r>
            <a:r>
              <a:rPr lang="en-US" sz="3600" dirty="0"/>
              <a:t> </a:t>
            </a:r>
            <a:r>
              <a:rPr lang="en-US" sz="3600" dirty="0" err="1"/>
              <a:t>kriteria</a:t>
            </a:r>
            <a:r>
              <a:rPr lang="en-US" sz="3600" dirty="0"/>
              <a:t> “</a:t>
            </a:r>
            <a:r>
              <a:rPr lang="en-US" sz="3600" dirty="0" err="1"/>
              <a:t>Kemampuan</a:t>
            </a:r>
            <a:r>
              <a:rPr lang="en-US" sz="3600" dirty="0"/>
              <a:t> </a:t>
            </a:r>
            <a:r>
              <a:rPr lang="en-US" sz="3600" dirty="0" err="1"/>
              <a:t>Memimpin</a:t>
            </a:r>
            <a:r>
              <a:rPr lang="en-US" sz="3600" dirty="0"/>
              <a:t>”. </a:t>
            </a:r>
            <a:r>
              <a:rPr lang="en-US" sz="3600" dirty="0" err="1"/>
              <a:t>Dst</a:t>
            </a:r>
            <a:endParaRPr lang="en-US" sz="3600" dirty="0">
              <a:solidFill>
                <a:srgbClr val="000000"/>
              </a:solidFill>
              <a:latin typeface="Nunito Bold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69321A-BC40-0C51-5BDA-DB792D7DBFF5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360287" y="2538001"/>
            <a:ext cx="13225551" cy="3640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6354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14458700" y="-790582"/>
            <a:ext cx="4079768" cy="3093206"/>
          </a:xfrm>
          <a:custGeom>
            <a:avLst/>
            <a:gdLst/>
            <a:ahLst/>
            <a:cxnLst/>
            <a:rect l="l" t="t" r="r" b="b"/>
            <a:pathLst>
              <a:path w="4079768" h="3093206">
                <a:moveTo>
                  <a:pt x="0" y="0"/>
                </a:moveTo>
                <a:lnTo>
                  <a:pt x="4079768" y="0"/>
                </a:lnTo>
                <a:lnTo>
                  <a:pt x="4079768" y="3093206"/>
                </a:lnTo>
                <a:lnTo>
                  <a:pt x="0" y="309320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4349815">
            <a:off x="16710533" y="1326886"/>
            <a:ext cx="3655871" cy="2190899"/>
          </a:xfrm>
          <a:custGeom>
            <a:avLst/>
            <a:gdLst/>
            <a:ahLst/>
            <a:cxnLst/>
            <a:rect l="l" t="t" r="r" b="b"/>
            <a:pathLst>
              <a:path w="3655871" h="2190899">
                <a:moveTo>
                  <a:pt x="0" y="0"/>
                </a:moveTo>
                <a:lnTo>
                  <a:pt x="3655871" y="0"/>
                </a:lnTo>
                <a:lnTo>
                  <a:pt x="3655871" y="2190898"/>
                </a:lnTo>
                <a:lnTo>
                  <a:pt x="0" y="219089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940840" y="7678897"/>
            <a:ext cx="3346061" cy="3268287"/>
          </a:xfrm>
          <a:custGeom>
            <a:avLst/>
            <a:gdLst/>
            <a:ahLst/>
            <a:cxnLst/>
            <a:rect l="l" t="t" r="r" b="b"/>
            <a:pathLst>
              <a:path w="3346061" h="3268287">
                <a:moveTo>
                  <a:pt x="0" y="0"/>
                </a:moveTo>
                <a:lnTo>
                  <a:pt x="3346061" y="0"/>
                </a:lnTo>
                <a:lnTo>
                  <a:pt x="3346061" y="3268287"/>
                </a:lnTo>
                <a:lnTo>
                  <a:pt x="0" y="326828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498079" y="-720831"/>
            <a:ext cx="3654844" cy="3143166"/>
          </a:xfrm>
          <a:custGeom>
            <a:avLst/>
            <a:gdLst/>
            <a:ahLst/>
            <a:cxnLst/>
            <a:rect l="l" t="t" r="r" b="b"/>
            <a:pathLst>
              <a:path w="3654844" h="3143166">
                <a:moveTo>
                  <a:pt x="0" y="0"/>
                </a:moveTo>
                <a:lnTo>
                  <a:pt x="3654844" y="0"/>
                </a:lnTo>
                <a:lnTo>
                  <a:pt x="3654844" y="3143166"/>
                </a:lnTo>
                <a:lnTo>
                  <a:pt x="0" y="314316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86717" flipV="1">
            <a:off x="14677322" y="2920388"/>
            <a:ext cx="1352349" cy="1191758"/>
          </a:xfrm>
          <a:custGeom>
            <a:avLst/>
            <a:gdLst/>
            <a:ahLst/>
            <a:cxnLst/>
            <a:rect l="l" t="t" r="r" b="b"/>
            <a:pathLst>
              <a:path w="1352349" h="1191758">
                <a:moveTo>
                  <a:pt x="0" y="1191758"/>
                </a:moveTo>
                <a:lnTo>
                  <a:pt x="1352349" y="1191758"/>
                </a:lnTo>
                <a:lnTo>
                  <a:pt x="1352349" y="0"/>
                </a:lnTo>
                <a:lnTo>
                  <a:pt x="0" y="0"/>
                </a:lnTo>
                <a:lnTo>
                  <a:pt x="0" y="1191758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811514">
            <a:off x="12847751" y="82355"/>
            <a:ext cx="744650" cy="864615"/>
          </a:xfrm>
          <a:custGeom>
            <a:avLst/>
            <a:gdLst/>
            <a:ahLst/>
            <a:cxnLst/>
            <a:rect l="l" t="t" r="r" b="b"/>
            <a:pathLst>
              <a:path w="744650" h="864615">
                <a:moveTo>
                  <a:pt x="0" y="0"/>
                </a:moveTo>
                <a:lnTo>
                  <a:pt x="744650" y="0"/>
                </a:lnTo>
                <a:lnTo>
                  <a:pt x="744650" y="864615"/>
                </a:lnTo>
                <a:lnTo>
                  <a:pt x="0" y="864615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-2526695" flipH="1">
            <a:off x="4126454" y="486866"/>
            <a:ext cx="856504" cy="813679"/>
          </a:xfrm>
          <a:custGeom>
            <a:avLst/>
            <a:gdLst/>
            <a:ahLst/>
            <a:cxnLst/>
            <a:rect l="l" t="t" r="r" b="b"/>
            <a:pathLst>
              <a:path w="856504" h="813679">
                <a:moveTo>
                  <a:pt x="856504" y="0"/>
                </a:moveTo>
                <a:lnTo>
                  <a:pt x="0" y="0"/>
                </a:lnTo>
                <a:lnTo>
                  <a:pt x="0" y="813679"/>
                </a:lnTo>
                <a:lnTo>
                  <a:pt x="856504" y="813679"/>
                </a:lnTo>
                <a:lnTo>
                  <a:pt x="856504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DEDF1EA-2DD9-3E5A-A1A0-D72F32D429B3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056251" y="2172375"/>
            <a:ext cx="10846290" cy="6658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4287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DF3B88D2-7559-2B6A-3068-C65AD2C2822C}"/>
              </a:ext>
            </a:extLst>
          </p:cNvPr>
          <p:cNvSpPr/>
          <p:nvPr/>
        </p:nvSpPr>
        <p:spPr>
          <a:xfrm>
            <a:off x="15703391" y="6603728"/>
            <a:ext cx="3111818" cy="4114800"/>
          </a:xfrm>
          <a:custGeom>
            <a:avLst/>
            <a:gdLst/>
            <a:ahLst/>
            <a:cxnLst/>
            <a:rect l="l" t="t" r="r" b="b"/>
            <a:pathLst>
              <a:path w="3111818" h="4114800">
                <a:moveTo>
                  <a:pt x="0" y="0"/>
                </a:moveTo>
                <a:lnTo>
                  <a:pt x="3111818" y="0"/>
                </a:lnTo>
                <a:lnTo>
                  <a:pt x="311181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A2518363-B093-A3B2-1CAB-984A2917784A}"/>
              </a:ext>
            </a:extLst>
          </p:cNvPr>
          <p:cNvSpPr/>
          <p:nvPr/>
        </p:nvSpPr>
        <p:spPr>
          <a:xfrm rot="3038474">
            <a:off x="-1346690" y="-679249"/>
            <a:ext cx="3759898" cy="4114800"/>
          </a:xfrm>
          <a:custGeom>
            <a:avLst/>
            <a:gdLst/>
            <a:ahLst/>
            <a:cxnLst/>
            <a:rect l="l" t="t" r="r" b="b"/>
            <a:pathLst>
              <a:path w="3759898" h="4114800">
                <a:moveTo>
                  <a:pt x="0" y="0"/>
                </a:moveTo>
                <a:lnTo>
                  <a:pt x="3759899" y="0"/>
                </a:lnTo>
                <a:lnTo>
                  <a:pt x="375989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4ADC98E6-57C7-2155-F4A8-3CF9B0DABEED}"/>
              </a:ext>
            </a:extLst>
          </p:cNvPr>
          <p:cNvSpPr/>
          <p:nvPr/>
        </p:nvSpPr>
        <p:spPr>
          <a:xfrm rot="2700000">
            <a:off x="13478067" y="-695588"/>
            <a:ext cx="5800420" cy="2858025"/>
          </a:xfrm>
          <a:custGeom>
            <a:avLst/>
            <a:gdLst/>
            <a:ahLst/>
            <a:cxnLst/>
            <a:rect l="l" t="t" r="r" b="b"/>
            <a:pathLst>
              <a:path w="5800420" h="2858025">
                <a:moveTo>
                  <a:pt x="0" y="0"/>
                </a:moveTo>
                <a:lnTo>
                  <a:pt x="5800420" y="0"/>
                </a:lnTo>
                <a:lnTo>
                  <a:pt x="5800420" y="2858026"/>
                </a:lnTo>
                <a:lnTo>
                  <a:pt x="0" y="285802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>
            <a:extLst>
              <a:ext uri="{FF2B5EF4-FFF2-40B4-BE49-F238E27FC236}">
                <a16:creationId xmlns:a16="http://schemas.microsoft.com/office/drawing/2014/main" id="{A45B4C55-AB18-2F08-1134-E3B6DB8A86F9}"/>
              </a:ext>
            </a:extLst>
          </p:cNvPr>
          <p:cNvGrpSpPr/>
          <p:nvPr/>
        </p:nvGrpSpPr>
        <p:grpSpPr>
          <a:xfrm>
            <a:off x="1194325" y="2472485"/>
            <a:ext cx="15899350" cy="7195661"/>
            <a:chOff x="0" y="0"/>
            <a:chExt cx="4187483" cy="1301763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042C479F-71C2-0769-8B72-96710D23FC5D}"/>
                </a:ext>
              </a:extLst>
            </p:cNvPr>
            <p:cNvSpPr/>
            <p:nvPr/>
          </p:nvSpPr>
          <p:spPr>
            <a:xfrm>
              <a:off x="0" y="0"/>
              <a:ext cx="4187483" cy="1301763"/>
            </a:xfrm>
            <a:custGeom>
              <a:avLst/>
              <a:gdLst/>
              <a:ahLst/>
              <a:cxnLst/>
              <a:rect l="l" t="t" r="r" b="b"/>
              <a:pathLst>
                <a:path w="4187483" h="1301763">
                  <a:moveTo>
                    <a:pt x="24834" y="0"/>
                  </a:moveTo>
                  <a:lnTo>
                    <a:pt x="4162649" y="0"/>
                  </a:lnTo>
                  <a:cubicBezTo>
                    <a:pt x="4176365" y="0"/>
                    <a:pt x="4187483" y="11118"/>
                    <a:pt x="4187483" y="24834"/>
                  </a:cubicBezTo>
                  <a:lnTo>
                    <a:pt x="4187483" y="1276929"/>
                  </a:lnTo>
                  <a:cubicBezTo>
                    <a:pt x="4187483" y="1290644"/>
                    <a:pt x="4176365" y="1301763"/>
                    <a:pt x="4162649" y="1301763"/>
                  </a:cubicBezTo>
                  <a:lnTo>
                    <a:pt x="24834" y="1301763"/>
                  </a:lnTo>
                  <a:cubicBezTo>
                    <a:pt x="11118" y="1301763"/>
                    <a:pt x="0" y="1290644"/>
                    <a:pt x="0" y="1276929"/>
                  </a:cubicBezTo>
                  <a:lnTo>
                    <a:pt x="0" y="24834"/>
                  </a:lnTo>
                  <a:cubicBezTo>
                    <a:pt x="0" y="11118"/>
                    <a:pt x="11118" y="0"/>
                    <a:pt x="24834" y="0"/>
                  </a:cubicBezTo>
                  <a:close/>
                </a:path>
              </a:pathLst>
            </a:custGeom>
            <a:solidFill>
              <a:srgbClr val="FFF4ED"/>
            </a:solidFill>
            <a:ln w="762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040D577-A5C8-9525-F041-3636553B1B38}"/>
                </a:ext>
              </a:extLst>
            </p:cNvPr>
            <p:cNvSpPr txBox="1"/>
            <p:nvPr/>
          </p:nvSpPr>
          <p:spPr>
            <a:xfrm>
              <a:off x="0" y="-57150"/>
              <a:ext cx="4187483" cy="13589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sp>
        <p:nvSpPr>
          <p:cNvPr id="8" name="TextBox 9">
            <a:extLst>
              <a:ext uri="{FF2B5EF4-FFF2-40B4-BE49-F238E27FC236}">
                <a16:creationId xmlns:a16="http://schemas.microsoft.com/office/drawing/2014/main" id="{49032A83-BC51-D2C9-D2C9-1E4C21CAC728}"/>
              </a:ext>
            </a:extLst>
          </p:cNvPr>
          <p:cNvSpPr txBox="1"/>
          <p:nvPr/>
        </p:nvSpPr>
        <p:spPr>
          <a:xfrm>
            <a:off x="2749867" y="1027366"/>
            <a:ext cx="12788265" cy="11798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200"/>
              </a:lnSpc>
            </a:pPr>
            <a:r>
              <a:rPr lang="en-US" sz="8000" dirty="0" err="1">
                <a:solidFill>
                  <a:srgbClr val="385FB1"/>
                </a:solidFill>
                <a:latin typeface="Kawaii RT"/>
              </a:rPr>
              <a:t>Perancangan</a:t>
            </a:r>
            <a:r>
              <a:rPr lang="en-US" sz="8000" dirty="0">
                <a:solidFill>
                  <a:srgbClr val="385FB1"/>
                </a:solidFill>
                <a:latin typeface="Kawaii RT"/>
              </a:rPr>
              <a:t> </a:t>
            </a:r>
            <a:r>
              <a:rPr lang="en-US" sz="8000" dirty="0" err="1">
                <a:solidFill>
                  <a:srgbClr val="385FB1"/>
                </a:solidFill>
                <a:latin typeface="Kawaii RT"/>
              </a:rPr>
              <a:t>sistem</a:t>
            </a:r>
            <a:endParaRPr lang="en-US" sz="8000" dirty="0">
              <a:solidFill>
                <a:srgbClr val="385FB1"/>
              </a:solidFill>
              <a:latin typeface="Kawaii RT"/>
            </a:endParaRPr>
          </a:p>
        </p:txBody>
      </p:sp>
      <p:sp>
        <p:nvSpPr>
          <p:cNvPr id="11" name="Freeform 12">
            <a:extLst>
              <a:ext uri="{FF2B5EF4-FFF2-40B4-BE49-F238E27FC236}">
                <a16:creationId xmlns:a16="http://schemas.microsoft.com/office/drawing/2014/main" id="{F58EC317-D5C7-D4B6-3B92-B5C44B286DB4}"/>
              </a:ext>
            </a:extLst>
          </p:cNvPr>
          <p:cNvSpPr/>
          <p:nvPr/>
        </p:nvSpPr>
        <p:spPr>
          <a:xfrm rot="-1390018" flipH="1">
            <a:off x="14525804" y="267774"/>
            <a:ext cx="713298" cy="1317872"/>
          </a:xfrm>
          <a:custGeom>
            <a:avLst/>
            <a:gdLst/>
            <a:ahLst/>
            <a:cxnLst/>
            <a:rect l="l" t="t" r="r" b="b"/>
            <a:pathLst>
              <a:path w="713298" h="1317872">
                <a:moveTo>
                  <a:pt x="713299" y="0"/>
                </a:moveTo>
                <a:lnTo>
                  <a:pt x="0" y="0"/>
                </a:lnTo>
                <a:lnTo>
                  <a:pt x="0" y="1317873"/>
                </a:lnTo>
                <a:lnTo>
                  <a:pt x="713299" y="1317873"/>
                </a:lnTo>
                <a:lnTo>
                  <a:pt x="713299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59D7745-7B92-F469-97B7-0BB32843A98A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r="22818"/>
          <a:stretch/>
        </p:blipFill>
        <p:spPr>
          <a:xfrm>
            <a:off x="1445432" y="3374982"/>
            <a:ext cx="5565954" cy="566816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33A321F-80C5-9A54-8375-0D393E7BCC6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497056" y="3431783"/>
            <a:ext cx="4896533" cy="5944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425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1C4AD4EA-3207-8862-F43D-3B774BF40DC5}"/>
              </a:ext>
            </a:extLst>
          </p:cNvPr>
          <p:cNvSpPr/>
          <p:nvPr/>
        </p:nvSpPr>
        <p:spPr>
          <a:xfrm>
            <a:off x="15703391" y="6603728"/>
            <a:ext cx="3111818" cy="4114800"/>
          </a:xfrm>
          <a:custGeom>
            <a:avLst/>
            <a:gdLst/>
            <a:ahLst/>
            <a:cxnLst/>
            <a:rect l="l" t="t" r="r" b="b"/>
            <a:pathLst>
              <a:path w="3111818" h="4114800">
                <a:moveTo>
                  <a:pt x="0" y="0"/>
                </a:moveTo>
                <a:lnTo>
                  <a:pt x="3111818" y="0"/>
                </a:lnTo>
                <a:lnTo>
                  <a:pt x="311181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81F3A0BA-F827-5A65-90D0-37E643DFCDA2}"/>
              </a:ext>
            </a:extLst>
          </p:cNvPr>
          <p:cNvSpPr/>
          <p:nvPr/>
        </p:nvSpPr>
        <p:spPr>
          <a:xfrm rot="3038474">
            <a:off x="-1346690" y="-679249"/>
            <a:ext cx="3759898" cy="4114800"/>
          </a:xfrm>
          <a:custGeom>
            <a:avLst/>
            <a:gdLst/>
            <a:ahLst/>
            <a:cxnLst/>
            <a:rect l="l" t="t" r="r" b="b"/>
            <a:pathLst>
              <a:path w="3759898" h="4114800">
                <a:moveTo>
                  <a:pt x="0" y="0"/>
                </a:moveTo>
                <a:lnTo>
                  <a:pt x="3759899" y="0"/>
                </a:lnTo>
                <a:lnTo>
                  <a:pt x="375989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9A9645D1-7246-1F12-4D5A-DAC502D850F1}"/>
              </a:ext>
            </a:extLst>
          </p:cNvPr>
          <p:cNvSpPr/>
          <p:nvPr/>
        </p:nvSpPr>
        <p:spPr>
          <a:xfrm rot="2700000">
            <a:off x="13478067" y="-695588"/>
            <a:ext cx="5800420" cy="2858025"/>
          </a:xfrm>
          <a:custGeom>
            <a:avLst/>
            <a:gdLst/>
            <a:ahLst/>
            <a:cxnLst/>
            <a:rect l="l" t="t" r="r" b="b"/>
            <a:pathLst>
              <a:path w="5800420" h="2858025">
                <a:moveTo>
                  <a:pt x="0" y="0"/>
                </a:moveTo>
                <a:lnTo>
                  <a:pt x="5800420" y="0"/>
                </a:lnTo>
                <a:lnTo>
                  <a:pt x="5800420" y="2858026"/>
                </a:lnTo>
                <a:lnTo>
                  <a:pt x="0" y="28580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>
            <a:extLst>
              <a:ext uri="{FF2B5EF4-FFF2-40B4-BE49-F238E27FC236}">
                <a16:creationId xmlns:a16="http://schemas.microsoft.com/office/drawing/2014/main" id="{B269C5D2-D83B-9C9D-A4B1-6B4986CF0065}"/>
              </a:ext>
            </a:extLst>
          </p:cNvPr>
          <p:cNvGrpSpPr/>
          <p:nvPr/>
        </p:nvGrpSpPr>
        <p:grpSpPr>
          <a:xfrm>
            <a:off x="1194325" y="673755"/>
            <a:ext cx="15899350" cy="9486900"/>
            <a:chOff x="0" y="0"/>
            <a:chExt cx="4187483" cy="1301763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134F80A3-DD93-6315-1F59-72DF38A14C0E}"/>
                </a:ext>
              </a:extLst>
            </p:cNvPr>
            <p:cNvSpPr/>
            <p:nvPr/>
          </p:nvSpPr>
          <p:spPr>
            <a:xfrm>
              <a:off x="0" y="0"/>
              <a:ext cx="4187483" cy="1301763"/>
            </a:xfrm>
            <a:custGeom>
              <a:avLst/>
              <a:gdLst/>
              <a:ahLst/>
              <a:cxnLst/>
              <a:rect l="l" t="t" r="r" b="b"/>
              <a:pathLst>
                <a:path w="4187483" h="1301763">
                  <a:moveTo>
                    <a:pt x="24834" y="0"/>
                  </a:moveTo>
                  <a:lnTo>
                    <a:pt x="4162649" y="0"/>
                  </a:lnTo>
                  <a:cubicBezTo>
                    <a:pt x="4176365" y="0"/>
                    <a:pt x="4187483" y="11118"/>
                    <a:pt x="4187483" y="24834"/>
                  </a:cubicBezTo>
                  <a:lnTo>
                    <a:pt x="4187483" y="1276929"/>
                  </a:lnTo>
                  <a:cubicBezTo>
                    <a:pt x="4187483" y="1290644"/>
                    <a:pt x="4176365" y="1301763"/>
                    <a:pt x="4162649" y="1301763"/>
                  </a:cubicBezTo>
                  <a:lnTo>
                    <a:pt x="24834" y="1301763"/>
                  </a:lnTo>
                  <a:cubicBezTo>
                    <a:pt x="11118" y="1301763"/>
                    <a:pt x="0" y="1290644"/>
                    <a:pt x="0" y="1276929"/>
                  </a:cubicBezTo>
                  <a:lnTo>
                    <a:pt x="0" y="24834"/>
                  </a:lnTo>
                  <a:cubicBezTo>
                    <a:pt x="0" y="11118"/>
                    <a:pt x="11118" y="0"/>
                    <a:pt x="24834" y="0"/>
                  </a:cubicBezTo>
                  <a:close/>
                </a:path>
              </a:pathLst>
            </a:custGeom>
            <a:solidFill>
              <a:srgbClr val="FFF4ED"/>
            </a:solidFill>
            <a:ln w="762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10A86B2F-D13D-DC5E-83D1-C7866882A092}"/>
                </a:ext>
              </a:extLst>
            </p:cNvPr>
            <p:cNvSpPr txBox="1"/>
            <p:nvPr/>
          </p:nvSpPr>
          <p:spPr>
            <a:xfrm>
              <a:off x="0" y="-57150"/>
              <a:ext cx="4187483" cy="13589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B18F1E8F-B7BA-07B3-3944-07A6F00744E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89512" y="4826939"/>
            <a:ext cx="9060662" cy="533371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80AA06B-6AEB-FD51-3909-302093D4D5D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37826" y="802242"/>
            <a:ext cx="8024639" cy="4460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0640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1C4AD4EA-3207-8862-F43D-3B774BF40DC5}"/>
              </a:ext>
            </a:extLst>
          </p:cNvPr>
          <p:cNvSpPr/>
          <p:nvPr/>
        </p:nvSpPr>
        <p:spPr>
          <a:xfrm>
            <a:off x="15703391" y="6603728"/>
            <a:ext cx="3111818" cy="4114800"/>
          </a:xfrm>
          <a:custGeom>
            <a:avLst/>
            <a:gdLst/>
            <a:ahLst/>
            <a:cxnLst/>
            <a:rect l="l" t="t" r="r" b="b"/>
            <a:pathLst>
              <a:path w="3111818" h="4114800">
                <a:moveTo>
                  <a:pt x="0" y="0"/>
                </a:moveTo>
                <a:lnTo>
                  <a:pt x="3111818" y="0"/>
                </a:lnTo>
                <a:lnTo>
                  <a:pt x="311181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81F3A0BA-F827-5A65-90D0-37E643DFCDA2}"/>
              </a:ext>
            </a:extLst>
          </p:cNvPr>
          <p:cNvSpPr/>
          <p:nvPr/>
        </p:nvSpPr>
        <p:spPr>
          <a:xfrm rot="3038474">
            <a:off x="-1346690" y="-679249"/>
            <a:ext cx="3759898" cy="4114800"/>
          </a:xfrm>
          <a:custGeom>
            <a:avLst/>
            <a:gdLst/>
            <a:ahLst/>
            <a:cxnLst/>
            <a:rect l="l" t="t" r="r" b="b"/>
            <a:pathLst>
              <a:path w="3759898" h="4114800">
                <a:moveTo>
                  <a:pt x="0" y="0"/>
                </a:moveTo>
                <a:lnTo>
                  <a:pt x="3759899" y="0"/>
                </a:lnTo>
                <a:lnTo>
                  <a:pt x="375989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9A9645D1-7246-1F12-4D5A-DAC502D850F1}"/>
              </a:ext>
            </a:extLst>
          </p:cNvPr>
          <p:cNvSpPr/>
          <p:nvPr/>
        </p:nvSpPr>
        <p:spPr>
          <a:xfrm rot="2700000">
            <a:off x="13478067" y="-695588"/>
            <a:ext cx="5800420" cy="2858025"/>
          </a:xfrm>
          <a:custGeom>
            <a:avLst/>
            <a:gdLst/>
            <a:ahLst/>
            <a:cxnLst/>
            <a:rect l="l" t="t" r="r" b="b"/>
            <a:pathLst>
              <a:path w="5800420" h="2858025">
                <a:moveTo>
                  <a:pt x="0" y="0"/>
                </a:moveTo>
                <a:lnTo>
                  <a:pt x="5800420" y="0"/>
                </a:lnTo>
                <a:lnTo>
                  <a:pt x="5800420" y="2858026"/>
                </a:lnTo>
                <a:lnTo>
                  <a:pt x="0" y="28580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>
            <a:extLst>
              <a:ext uri="{FF2B5EF4-FFF2-40B4-BE49-F238E27FC236}">
                <a16:creationId xmlns:a16="http://schemas.microsoft.com/office/drawing/2014/main" id="{B269C5D2-D83B-9C9D-A4B1-6B4986CF0065}"/>
              </a:ext>
            </a:extLst>
          </p:cNvPr>
          <p:cNvGrpSpPr/>
          <p:nvPr/>
        </p:nvGrpSpPr>
        <p:grpSpPr>
          <a:xfrm>
            <a:off x="1194325" y="800101"/>
            <a:ext cx="15899350" cy="9486900"/>
            <a:chOff x="0" y="0"/>
            <a:chExt cx="4187483" cy="1301763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134F80A3-DD93-6315-1F59-72DF38A14C0E}"/>
                </a:ext>
              </a:extLst>
            </p:cNvPr>
            <p:cNvSpPr/>
            <p:nvPr/>
          </p:nvSpPr>
          <p:spPr>
            <a:xfrm>
              <a:off x="0" y="0"/>
              <a:ext cx="4187483" cy="1301763"/>
            </a:xfrm>
            <a:custGeom>
              <a:avLst/>
              <a:gdLst/>
              <a:ahLst/>
              <a:cxnLst/>
              <a:rect l="l" t="t" r="r" b="b"/>
              <a:pathLst>
                <a:path w="4187483" h="1301763">
                  <a:moveTo>
                    <a:pt x="24834" y="0"/>
                  </a:moveTo>
                  <a:lnTo>
                    <a:pt x="4162649" y="0"/>
                  </a:lnTo>
                  <a:cubicBezTo>
                    <a:pt x="4176365" y="0"/>
                    <a:pt x="4187483" y="11118"/>
                    <a:pt x="4187483" y="24834"/>
                  </a:cubicBezTo>
                  <a:lnTo>
                    <a:pt x="4187483" y="1276929"/>
                  </a:lnTo>
                  <a:cubicBezTo>
                    <a:pt x="4187483" y="1290644"/>
                    <a:pt x="4176365" y="1301763"/>
                    <a:pt x="4162649" y="1301763"/>
                  </a:cubicBezTo>
                  <a:lnTo>
                    <a:pt x="24834" y="1301763"/>
                  </a:lnTo>
                  <a:cubicBezTo>
                    <a:pt x="11118" y="1301763"/>
                    <a:pt x="0" y="1290644"/>
                    <a:pt x="0" y="1276929"/>
                  </a:cubicBezTo>
                  <a:lnTo>
                    <a:pt x="0" y="24834"/>
                  </a:lnTo>
                  <a:cubicBezTo>
                    <a:pt x="0" y="11118"/>
                    <a:pt x="11118" y="0"/>
                    <a:pt x="24834" y="0"/>
                  </a:cubicBezTo>
                  <a:close/>
                </a:path>
              </a:pathLst>
            </a:custGeom>
            <a:solidFill>
              <a:srgbClr val="FFF4ED"/>
            </a:solidFill>
            <a:ln w="762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10A86B2F-D13D-DC5E-83D1-C7866882A092}"/>
                </a:ext>
              </a:extLst>
            </p:cNvPr>
            <p:cNvSpPr txBox="1"/>
            <p:nvPr/>
          </p:nvSpPr>
          <p:spPr>
            <a:xfrm>
              <a:off x="0" y="-57150"/>
              <a:ext cx="4187483" cy="13589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sp>
        <p:nvSpPr>
          <p:cNvPr id="10" name="Freeform 12">
            <a:extLst>
              <a:ext uri="{FF2B5EF4-FFF2-40B4-BE49-F238E27FC236}">
                <a16:creationId xmlns:a16="http://schemas.microsoft.com/office/drawing/2014/main" id="{6930DD41-B3EB-8599-191A-536779DA3000}"/>
              </a:ext>
            </a:extLst>
          </p:cNvPr>
          <p:cNvSpPr/>
          <p:nvPr/>
        </p:nvSpPr>
        <p:spPr>
          <a:xfrm rot="-1390018" flipH="1">
            <a:off x="12193874" y="326813"/>
            <a:ext cx="713298" cy="1317872"/>
          </a:xfrm>
          <a:custGeom>
            <a:avLst/>
            <a:gdLst/>
            <a:ahLst/>
            <a:cxnLst/>
            <a:rect l="l" t="t" r="r" b="b"/>
            <a:pathLst>
              <a:path w="713298" h="1317872">
                <a:moveTo>
                  <a:pt x="713299" y="0"/>
                </a:moveTo>
                <a:lnTo>
                  <a:pt x="0" y="0"/>
                </a:lnTo>
                <a:lnTo>
                  <a:pt x="0" y="1317873"/>
                </a:lnTo>
                <a:lnTo>
                  <a:pt x="713299" y="1317873"/>
                </a:lnTo>
                <a:lnTo>
                  <a:pt x="713299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5EF4A2A-5E79-466D-61DB-811764676D2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94325" y="985749"/>
            <a:ext cx="7770267" cy="496294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25A979D-6352-D867-45AD-BEE28BFEDDD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144000" y="4341404"/>
            <a:ext cx="7969985" cy="5763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3941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4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493884" y="7440701"/>
            <a:ext cx="3718325" cy="3177477"/>
          </a:xfrm>
          <a:custGeom>
            <a:avLst/>
            <a:gdLst/>
            <a:ahLst/>
            <a:cxnLst/>
            <a:rect l="l" t="t" r="r" b="b"/>
            <a:pathLst>
              <a:path w="3718325" h="3177477">
                <a:moveTo>
                  <a:pt x="0" y="0"/>
                </a:moveTo>
                <a:lnTo>
                  <a:pt x="3718325" y="0"/>
                </a:lnTo>
                <a:lnTo>
                  <a:pt x="3718325" y="3177477"/>
                </a:lnTo>
                <a:lnTo>
                  <a:pt x="0" y="31774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13004" y="3087055"/>
            <a:ext cx="15061992" cy="6298651"/>
          </a:xfrm>
          <a:custGeom>
            <a:avLst/>
            <a:gdLst/>
            <a:ahLst/>
            <a:cxnLst/>
            <a:rect l="l" t="t" r="r" b="b"/>
            <a:pathLst>
              <a:path w="15061992" h="6298651">
                <a:moveTo>
                  <a:pt x="0" y="0"/>
                </a:moveTo>
                <a:lnTo>
                  <a:pt x="15061992" y="0"/>
                </a:lnTo>
                <a:lnTo>
                  <a:pt x="15061992" y="6298651"/>
                </a:lnTo>
                <a:lnTo>
                  <a:pt x="0" y="629865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5585572" y="-741688"/>
            <a:ext cx="3910792" cy="3540776"/>
          </a:xfrm>
          <a:custGeom>
            <a:avLst/>
            <a:gdLst/>
            <a:ahLst/>
            <a:cxnLst/>
            <a:rect l="l" t="t" r="r" b="b"/>
            <a:pathLst>
              <a:path w="3910792" h="3540776">
                <a:moveTo>
                  <a:pt x="0" y="0"/>
                </a:moveTo>
                <a:lnTo>
                  <a:pt x="3910793" y="0"/>
                </a:lnTo>
                <a:lnTo>
                  <a:pt x="3910793" y="3540776"/>
                </a:lnTo>
                <a:lnTo>
                  <a:pt x="0" y="354077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951547" y="-741688"/>
            <a:ext cx="3960495" cy="4114800"/>
          </a:xfrm>
          <a:custGeom>
            <a:avLst/>
            <a:gdLst/>
            <a:ahLst/>
            <a:cxnLst/>
            <a:rect l="l" t="t" r="r" b="b"/>
            <a:pathLst>
              <a:path w="3960495" h="4114800">
                <a:moveTo>
                  <a:pt x="0" y="0"/>
                </a:moveTo>
                <a:lnTo>
                  <a:pt x="3960495" y="0"/>
                </a:lnTo>
                <a:lnTo>
                  <a:pt x="396049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3446206" y="1240569"/>
            <a:ext cx="11395587" cy="15652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399"/>
              </a:lnSpc>
            </a:pPr>
            <a:r>
              <a:rPr lang="en-US" sz="9999">
                <a:solidFill>
                  <a:srgbClr val="385FB1"/>
                </a:solidFill>
                <a:latin typeface="Kawaii RT"/>
              </a:rPr>
              <a:t>Kesimpulan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509875" y="3778014"/>
            <a:ext cx="13268247" cy="49167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42950" indent="-742950" algn="just">
              <a:lnSpc>
                <a:spcPct val="150000"/>
              </a:lnSpc>
              <a:buAutoNum type="arabicPeriod"/>
            </a:pPr>
            <a:r>
              <a:rPr lang="en-US" sz="3600" dirty="0" err="1">
                <a:solidFill>
                  <a:srgbClr val="000000"/>
                </a:solidFill>
                <a:latin typeface="Nunito"/>
              </a:rPr>
              <a:t>Pohon</a:t>
            </a:r>
            <a:r>
              <a:rPr lang="en-US" sz="3600" dirty="0">
                <a:solidFill>
                  <a:srgbClr val="000000"/>
                </a:solidFill>
                <a:latin typeface="Nunito"/>
              </a:rPr>
              <a:t> Keputusan </a:t>
            </a:r>
            <a:r>
              <a:rPr lang="en-US" sz="3600" dirty="0" err="1">
                <a:solidFill>
                  <a:srgbClr val="000000"/>
                </a:solidFill>
                <a:latin typeface="Nunito"/>
              </a:rPr>
              <a:t>pertama</a:t>
            </a:r>
            <a:r>
              <a:rPr lang="en-US" sz="3600" dirty="0">
                <a:solidFill>
                  <a:srgbClr val="000000"/>
                </a:solidFill>
                <a:latin typeface="Nunito"/>
              </a:rPr>
              <a:t> di </a:t>
            </a:r>
            <a:r>
              <a:rPr lang="en-US" sz="3600" dirty="0" err="1">
                <a:solidFill>
                  <a:srgbClr val="000000"/>
                </a:solidFill>
                <a:latin typeface="Nunito"/>
              </a:rPr>
              <a:t>tabel</a:t>
            </a:r>
            <a:r>
              <a:rPr lang="en-US" sz="3600" dirty="0">
                <a:solidFill>
                  <a:srgbClr val="000000"/>
                </a:solidFill>
                <a:latin typeface="Nunito"/>
              </a:rPr>
              <a:t> 5.4 </a:t>
            </a:r>
            <a:r>
              <a:rPr lang="en-US" sz="3600" dirty="0" err="1">
                <a:solidFill>
                  <a:srgbClr val="000000"/>
                </a:solidFill>
                <a:latin typeface="Nunito"/>
              </a:rPr>
              <a:t>memiliki</a:t>
            </a:r>
            <a:r>
              <a:rPr lang="en-US" sz="3600" dirty="0">
                <a:solidFill>
                  <a:srgbClr val="000000"/>
                </a:solidFill>
                <a:latin typeface="Nunito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Nunito"/>
              </a:rPr>
              <a:t>kriteria</a:t>
            </a:r>
            <a:r>
              <a:rPr lang="en-US" sz="3600" dirty="0">
                <a:solidFill>
                  <a:srgbClr val="000000"/>
                </a:solidFill>
                <a:latin typeface="Nunito"/>
              </a:rPr>
              <a:t> B3 yang </a:t>
            </a:r>
            <a:r>
              <a:rPr lang="en-US" sz="3600" dirty="0" err="1">
                <a:solidFill>
                  <a:srgbClr val="000000"/>
                </a:solidFill>
                <a:latin typeface="Nunito"/>
              </a:rPr>
              <a:t>menghasilkan</a:t>
            </a:r>
            <a:r>
              <a:rPr lang="en-US" sz="3600" dirty="0">
                <a:solidFill>
                  <a:srgbClr val="000000"/>
                </a:solidFill>
                <a:latin typeface="Nunito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Nunito"/>
              </a:rPr>
              <a:t>Berfikir</a:t>
            </a:r>
            <a:r>
              <a:rPr lang="en-US" sz="3600" dirty="0">
                <a:solidFill>
                  <a:srgbClr val="000000"/>
                </a:solidFill>
                <a:latin typeface="Nunito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Nunito"/>
              </a:rPr>
              <a:t>Kreatif</a:t>
            </a:r>
            <a:r>
              <a:rPr lang="en-US" sz="3600" dirty="0">
                <a:solidFill>
                  <a:srgbClr val="000000"/>
                </a:solidFill>
                <a:latin typeface="Nunito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Nunito"/>
              </a:rPr>
              <a:t>Produktif</a:t>
            </a:r>
            <a:endParaRPr lang="en-US" sz="3600" dirty="0">
              <a:solidFill>
                <a:srgbClr val="000000"/>
              </a:solidFill>
              <a:latin typeface="Nunito"/>
            </a:endParaRPr>
          </a:p>
          <a:p>
            <a:pPr marL="742950" indent="-742950" algn="just">
              <a:lnSpc>
                <a:spcPct val="150000"/>
              </a:lnSpc>
              <a:buAutoNum type="arabicPeriod"/>
            </a:pPr>
            <a:r>
              <a:rPr lang="en-US" sz="3600" dirty="0" err="1">
                <a:solidFill>
                  <a:srgbClr val="000000"/>
                </a:solidFill>
                <a:latin typeface="Nunito"/>
              </a:rPr>
              <a:t>Pohon</a:t>
            </a:r>
            <a:r>
              <a:rPr lang="en-US" sz="3600" dirty="0">
                <a:solidFill>
                  <a:srgbClr val="000000"/>
                </a:solidFill>
                <a:latin typeface="Nunito"/>
              </a:rPr>
              <a:t> Keputusan </a:t>
            </a:r>
            <a:r>
              <a:rPr lang="en-US" sz="3600" dirty="0" err="1">
                <a:solidFill>
                  <a:srgbClr val="000000"/>
                </a:solidFill>
                <a:latin typeface="Nunito"/>
              </a:rPr>
              <a:t>kedua</a:t>
            </a:r>
            <a:r>
              <a:rPr lang="en-US" sz="3600" dirty="0">
                <a:solidFill>
                  <a:srgbClr val="000000"/>
                </a:solidFill>
                <a:latin typeface="Nunito"/>
              </a:rPr>
              <a:t> di </a:t>
            </a:r>
            <a:r>
              <a:rPr lang="en-US" sz="3600" dirty="0" err="1">
                <a:solidFill>
                  <a:srgbClr val="000000"/>
                </a:solidFill>
                <a:latin typeface="Nunito"/>
              </a:rPr>
              <a:t>tabel</a:t>
            </a:r>
            <a:r>
              <a:rPr lang="en-US" sz="3600" dirty="0">
                <a:solidFill>
                  <a:srgbClr val="000000"/>
                </a:solidFill>
                <a:latin typeface="Nunito"/>
              </a:rPr>
              <a:t> 5.6 </a:t>
            </a:r>
            <a:r>
              <a:rPr lang="en-US" sz="3600" dirty="0" err="1">
                <a:solidFill>
                  <a:srgbClr val="000000"/>
                </a:solidFill>
                <a:latin typeface="Nunito"/>
              </a:rPr>
              <a:t>diperoleh</a:t>
            </a:r>
            <a:r>
              <a:rPr lang="en-US" sz="3600" dirty="0">
                <a:solidFill>
                  <a:srgbClr val="000000"/>
                </a:solidFill>
                <a:latin typeface="Nunito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Nunito"/>
              </a:rPr>
              <a:t>nilai</a:t>
            </a:r>
            <a:r>
              <a:rPr lang="en-US" sz="3600" dirty="0">
                <a:solidFill>
                  <a:srgbClr val="000000"/>
                </a:solidFill>
                <a:latin typeface="Nunito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Nunito"/>
              </a:rPr>
              <a:t>terbesar</a:t>
            </a:r>
            <a:r>
              <a:rPr lang="en-US" sz="3600" dirty="0">
                <a:solidFill>
                  <a:srgbClr val="000000"/>
                </a:solidFill>
                <a:latin typeface="Nunito"/>
              </a:rPr>
              <a:t> di </a:t>
            </a:r>
            <a:r>
              <a:rPr lang="en-US" sz="3600" dirty="0" err="1">
                <a:solidFill>
                  <a:srgbClr val="000000"/>
                </a:solidFill>
                <a:latin typeface="Nunito"/>
              </a:rPr>
              <a:t>tabel</a:t>
            </a:r>
            <a:r>
              <a:rPr lang="en-US" sz="3600" dirty="0">
                <a:solidFill>
                  <a:srgbClr val="000000"/>
                </a:solidFill>
                <a:latin typeface="Nunito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Nunito"/>
              </a:rPr>
              <a:t>ke</a:t>
            </a:r>
            <a:r>
              <a:rPr lang="en-US" sz="3600" dirty="0">
                <a:solidFill>
                  <a:srgbClr val="000000"/>
                </a:solidFill>
                <a:latin typeface="Nunito"/>
              </a:rPr>
              <a:t> 4, </a:t>
            </a:r>
            <a:r>
              <a:rPr lang="en-US" sz="3600" dirty="0" err="1">
                <a:solidFill>
                  <a:srgbClr val="000000"/>
                </a:solidFill>
                <a:latin typeface="Nunito"/>
              </a:rPr>
              <a:t>sehingga</a:t>
            </a:r>
            <a:r>
              <a:rPr lang="en-US" sz="3600" dirty="0">
                <a:solidFill>
                  <a:srgbClr val="000000"/>
                </a:solidFill>
                <a:latin typeface="Nunito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Nunito"/>
              </a:rPr>
              <a:t>kriteria</a:t>
            </a:r>
            <a:r>
              <a:rPr lang="en-US" sz="3600" dirty="0">
                <a:solidFill>
                  <a:srgbClr val="000000"/>
                </a:solidFill>
                <a:latin typeface="Nunito"/>
              </a:rPr>
              <a:t>, </a:t>
            </a:r>
            <a:r>
              <a:rPr lang="en-US" sz="3600" dirty="0" err="1">
                <a:solidFill>
                  <a:srgbClr val="000000"/>
                </a:solidFill>
                <a:latin typeface="Nunito"/>
              </a:rPr>
              <a:t>sehingga</a:t>
            </a:r>
            <a:r>
              <a:rPr lang="en-US" sz="3600" dirty="0">
                <a:solidFill>
                  <a:srgbClr val="000000"/>
                </a:solidFill>
                <a:latin typeface="Nunito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Nunito"/>
              </a:rPr>
              <a:t>kriteria</a:t>
            </a:r>
            <a:r>
              <a:rPr lang="en-US" sz="3600" dirty="0">
                <a:solidFill>
                  <a:srgbClr val="000000"/>
                </a:solidFill>
                <a:latin typeface="Nunito"/>
              </a:rPr>
              <a:t> B4 </a:t>
            </a:r>
            <a:r>
              <a:rPr lang="en-US" sz="3600" dirty="0" err="1">
                <a:solidFill>
                  <a:srgbClr val="000000"/>
                </a:solidFill>
                <a:latin typeface="Nunito"/>
              </a:rPr>
              <a:t>menghasilkan</a:t>
            </a:r>
            <a:r>
              <a:rPr lang="en-US" sz="3600" dirty="0">
                <a:solidFill>
                  <a:srgbClr val="000000"/>
                </a:solidFill>
                <a:latin typeface="Nunito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Nunito"/>
              </a:rPr>
              <a:t>kejelasan</a:t>
            </a:r>
            <a:r>
              <a:rPr lang="en-US" sz="3600" dirty="0">
                <a:solidFill>
                  <a:srgbClr val="000000"/>
                </a:solidFill>
                <a:latin typeface="Nunito"/>
              </a:rPr>
              <a:t> profitable = no  (data 2 dan 4) </a:t>
            </a:r>
            <a:r>
              <a:rPr lang="en-US" sz="3600" dirty="0" err="1">
                <a:solidFill>
                  <a:srgbClr val="000000"/>
                </a:solidFill>
                <a:latin typeface="Nunito"/>
              </a:rPr>
              <a:t>sehingga</a:t>
            </a:r>
            <a:r>
              <a:rPr lang="en-US" sz="3600" dirty="0">
                <a:solidFill>
                  <a:srgbClr val="000000"/>
                </a:solidFill>
                <a:latin typeface="Nunito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Nunito"/>
              </a:rPr>
              <a:t>kriteria</a:t>
            </a:r>
            <a:r>
              <a:rPr lang="en-US" sz="3600" dirty="0">
                <a:solidFill>
                  <a:srgbClr val="000000"/>
                </a:solidFill>
                <a:latin typeface="Nunito"/>
              </a:rPr>
              <a:t> = “</a:t>
            </a:r>
            <a:r>
              <a:rPr lang="en-US" sz="3600" dirty="0" err="1">
                <a:solidFill>
                  <a:srgbClr val="000000"/>
                </a:solidFill>
                <a:latin typeface="Nunito"/>
              </a:rPr>
              <a:t>kemampuan</a:t>
            </a:r>
            <a:r>
              <a:rPr lang="en-US" sz="3600" dirty="0">
                <a:solidFill>
                  <a:srgbClr val="000000"/>
                </a:solidFill>
                <a:latin typeface="Nunito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Nunito"/>
              </a:rPr>
              <a:t>memimpin</a:t>
            </a:r>
            <a:r>
              <a:rPr lang="en-US" sz="3600" dirty="0">
                <a:solidFill>
                  <a:srgbClr val="000000"/>
                </a:solidFill>
                <a:latin typeface="Nunito"/>
              </a:rPr>
              <a:t>”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6FCBC10D-4256-BAEB-23ED-353139AE0778}"/>
              </a:ext>
            </a:extLst>
          </p:cNvPr>
          <p:cNvSpPr/>
          <p:nvPr/>
        </p:nvSpPr>
        <p:spPr>
          <a:xfrm>
            <a:off x="1267721" y="1849783"/>
            <a:ext cx="15752559" cy="6587434"/>
          </a:xfrm>
          <a:custGeom>
            <a:avLst/>
            <a:gdLst/>
            <a:ahLst/>
            <a:cxnLst/>
            <a:rect l="l" t="t" r="r" b="b"/>
            <a:pathLst>
              <a:path w="15752559" h="6587434">
                <a:moveTo>
                  <a:pt x="0" y="0"/>
                </a:moveTo>
                <a:lnTo>
                  <a:pt x="15752558" y="0"/>
                </a:lnTo>
                <a:lnTo>
                  <a:pt x="15752558" y="6587434"/>
                </a:lnTo>
                <a:lnTo>
                  <a:pt x="0" y="65874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C386E095-25E5-35DE-E808-02E4998B3D0E}"/>
              </a:ext>
            </a:extLst>
          </p:cNvPr>
          <p:cNvSpPr/>
          <p:nvPr/>
        </p:nvSpPr>
        <p:spPr>
          <a:xfrm>
            <a:off x="-1014127" y="5942273"/>
            <a:ext cx="4085654" cy="4114800"/>
          </a:xfrm>
          <a:custGeom>
            <a:avLst/>
            <a:gdLst/>
            <a:ahLst/>
            <a:cxnLst/>
            <a:rect l="l" t="t" r="r" b="b"/>
            <a:pathLst>
              <a:path w="4085654" h="4114800">
                <a:moveTo>
                  <a:pt x="0" y="0"/>
                </a:moveTo>
                <a:lnTo>
                  <a:pt x="4085654" y="0"/>
                </a:lnTo>
                <a:lnTo>
                  <a:pt x="408565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44FF2D21-EB3F-6D87-2578-F539716992C2}"/>
              </a:ext>
            </a:extLst>
          </p:cNvPr>
          <p:cNvSpPr/>
          <p:nvPr/>
        </p:nvSpPr>
        <p:spPr>
          <a:xfrm>
            <a:off x="1267721" y="1849783"/>
            <a:ext cx="1438035" cy="1489490"/>
          </a:xfrm>
          <a:custGeom>
            <a:avLst/>
            <a:gdLst/>
            <a:ahLst/>
            <a:cxnLst/>
            <a:rect l="l" t="t" r="r" b="b"/>
            <a:pathLst>
              <a:path w="1438035" h="1489490">
                <a:moveTo>
                  <a:pt x="0" y="0"/>
                </a:moveTo>
                <a:lnTo>
                  <a:pt x="1438034" y="0"/>
                </a:lnTo>
                <a:lnTo>
                  <a:pt x="1438034" y="1489490"/>
                </a:lnTo>
                <a:lnTo>
                  <a:pt x="0" y="148949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1DF84530-36D3-B7F5-940A-49F24C6B2C07}"/>
              </a:ext>
            </a:extLst>
          </p:cNvPr>
          <p:cNvSpPr txBox="1"/>
          <p:nvPr/>
        </p:nvSpPr>
        <p:spPr>
          <a:xfrm>
            <a:off x="3680421" y="3016260"/>
            <a:ext cx="10927158" cy="26673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399"/>
              </a:lnSpc>
            </a:pPr>
            <a:endParaRPr lang="en-US" sz="9999">
              <a:solidFill>
                <a:srgbClr val="385FB1"/>
              </a:solidFill>
              <a:latin typeface="Kawaii RT"/>
            </a:endParaRPr>
          </a:p>
          <a:p>
            <a:pPr algn="ctr">
              <a:lnSpc>
                <a:spcPts val="10399"/>
              </a:lnSpc>
            </a:pPr>
            <a:r>
              <a:rPr lang="en-US" sz="9999">
                <a:solidFill>
                  <a:srgbClr val="385FB1"/>
                </a:solidFill>
                <a:latin typeface="Kawaii RT"/>
              </a:rPr>
              <a:t>Terima Kasih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0C567E5C-F66A-BAAA-17CC-A6D4477D74BE}"/>
              </a:ext>
            </a:extLst>
          </p:cNvPr>
          <p:cNvSpPr txBox="1"/>
          <p:nvPr/>
        </p:nvSpPr>
        <p:spPr>
          <a:xfrm>
            <a:off x="6200648" y="8836062"/>
            <a:ext cx="5886703" cy="4328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Nunito Bold"/>
              </a:rPr>
              <a:t>Presentasi Oleh Ina asiah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B9C91AE6-FEE5-DF84-3383-06F77A02E7AF}"/>
              </a:ext>
            </a:extLst>
          </p:cNvPr>
          <p:cNvSpPr txBox="1"/>
          <p:nvPr/>
        </p:nvSpPr>
        <p:spPr>
          <a:xfrm>
            <a:off x="1028700" y="981075"/>
            <a:ext cx="6591300" cy="4328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Nunito Bold"/>
              </a:rPr>
              <a:t>Universitas Binaniaga Indonesia</a:t>
            </a:r>
          </a:p>
        </p:txBody>
      </p:sp>
      <p:sp>
        <p:nvSpPr>
          <p:cNvPr id="9" name="Freeform 10">
            <a:extLst>
              <a:ext uri="{FF2B5EF4-FFF2-40B4-BE49-F238E27FC236}">
                <a16:creationId xmlns:a16="http://schemas.microsoft.com/office/drawing/2014/main" id="{6B016D51-4B32-5508-8371-3640E8969643}"/>
              </a:ext>
            </a:extLst>
          </p:cNvPr>
          <p:cNvSpPr/>
          <p:nvPr/>
        </p:nvSpPr>
        <p:spPr>
          <a:xfrm rot="-1244532" flipH="1">
            <a:off x="14077008" y="2512053"/>
            <a:ext cx="672630" cy="1242735"/>
          </a:xfrm>
          <a:custGeom>
            <a:avLst/>
            <a:gdLst/>
            <a:ahLst/>
            <a:cxnLst/>
            <a:rect l="l" t="t" r="r" b="b"/>
            <a:pathLst>
              <a:path w="672630" h="1242735">
                <a:moveTo>
                  <a:pt x="672631" y="0"/>
                </a:moveTo>
                <a:lnTo>
                  <a:pt x="0" y="0"/>
                </a:lnTo>
                <a:lnTo>
                  <a:pt x="0" y="1242735"/>
                </a:lnTo>
                <a:lnTo>
                  <a:pt x="672631" y="1242735"/>
                </a:lnTo>
                <a:lnTo>
                  <a:pt x="672631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35901372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4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703391" y="6603728"/>
            <a:ext cx="3111818" cy="4114800"/>
          </a:xfrm>
          <a:custGeom>
            <a:avLst/>
            <a:gdLst/>
            <a:ahLst/>
            <a:cxnLst/>
            <a:rect l="l" t="t" r="r" b="b"/>
            <a:pathLst>
              <a:path w="3111818" h="4114800">
                <a:moveTo>
                  <a:pt x="0" y="0"/>
                </a:moveTo>
                <a:lnTo>
                  <a:pt x="3111818" y="0"/>
                </a:lnTo>
                <a:lnTo>
                  <a:pt x="311181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3038474">
            <a:off x="-1346690" y="-679249"/>
            <a:ext cx="3759898" cy="4114800"/>
          </a:xfrm>
          <a:custGeom>
            <a:avLst/>
            <a:gdLst/>
            <a:ahLst/>
            <a:cxnLst/>
            <a:rect l="l" t="t" r="r" b="b"/>
            <a:pathLst>
              <a:path w="3759898" h="4114800">
                <a:moveTo>
                  <a:pt x="0" y="0"/>
                </a:moveTo>
                <a:lnTo>
                  <a:pt x="3759899" y="0"/>
                </a:lnTo>
                <a:lnTo>
                  <a:pt x="375989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2700000">
            <a:off x="13478067" y="-695588"/>
            <a:ext cx="5800420" cy="2858025"/>
          </a:xfrm>
          <a:custGeom>
            <a:avLst/>
            <a:gdLst/>
            <a:ahLst/>
            <a:cxnLst/>
            <a:rect l="l" t="t" r="r" b="b"/>
            <a:pathLst>
              <a:path w="5800420" h="2858025">
                <a:moveTo>
                  <a:pt x="0" y="0"/>
                </a:moveTo>
                <a:lnTo>
                  <a:pt x="5800420" y="0"/>
                </a:lnTo>
                <a:lnTo>
                  <a:pt x="5800420" y="2858026"/>
                </a:lnTo>
                <a:lnTo>
                  <a:pt x="0" y="28580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194325" y="3091339"/>
            <a:ext cx="15899350" cy="7195661"/>
            <a:chOff x="0" y="0"/>
            <a:chExt cx="4187483" cy="130176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187483" cy="1301763"/>
            </a:xfrm>
            <a:custGeom>
              <a:avLst/>
              <a:gdLst/>
              <a:ahLst/>
              <a:cxnLst/>
              <a:rect l="l" t="t" r="r" b="b"/>
              <a:pathLst>
                <a:path w="4187483" h="1301763">
                  <a:moveTo>
                    <a:pt x="24834" y="0"/>
                  </a:moveTo>
                  <a:lnTo>
                    <a:pt x="4162649" y="0"/>
                  </a:lnTo>
                  <a:cubicBezTo>
                    <a:pt x="4176365" y="0"/>
                    <a:pt x="4187483" y="11118"/>
                    <a:pt x="4187483" y="24834"/>
                  </a:cubicBezTo>
                  <a:lnTo>
                    <a:pt x="4187483" y="1276929"/>
                  </a:lnTo>
                  <a:cubicBezTo>
                    <a:pt x="4187483" y="1290644"/>
                    <a:pt x="4176365" y="1301763"/>
                    <a:pt x="4162649" y="1301763"/>
                  </a:cubicBezTo>
                  <a:lnTo>
                    <a:pt x="24834" y="1301763"/>
                  </a:lnTo>
                  <a:cubicBezTo>
                    <a:pt x="11118" y="1301763"/>
                    <a:pt x="0" y="1290644"/>
                    <a:pt x="0" y="1276929"/>
                  </a:cubicBezTo>
                  <a:lnTo>
                    <a:pt x="0" y="24834"/>
                  </a:lnTo>
                  <a:cubicBezTo>
                    <a:pt x="0" y="11118"/>
                    <a:pt x="11118" y="0"/>
                    <a:pt x="24834" y="0"/>
                  </a:cubicBezTo>
                  <a:close/>
                </a:path>
              </a:pathLst>
            </a:custGeom>
            <a:solidFill>
              <a:srgbClr val="FFF4ED"/>
            </a:solidFill>
            <a:ln w="762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4187483" cy="13589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194325" y="1237979"/>
            <a:ext cx="9013754" cy="12567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399"/>
              </a:lnSpc>
            </a:pPr>
            <a:r>
              <a:rPr lang="en-US" sz="8000" dirty="0" err="1">
                <a:solidFill>
                  <a:srgbClr val="385FB1"/>
                </a:solidFill>
                <a:latin typeface="Kawaii RT"/>
              </a:rPr>
              <a:t>Pendahuluan</a:t>
            </a:r>
            <a:endParaRPr lang="en-US" sz="8000" dirty="0">
              <a:solidFill>
                <a:srgbClr val="385FB1"/>
              </a:solidFill>
              <a:latin typeface="Kawaii RT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981200" y="3595802"/>
            <a:ext cx="14236895" cy="20651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4147"/>
              </a:lnSpc>
            </a:pPr>
            <a:r>
              <a:rPr lang="en-US" sz="3200" dirty="0" err="1">
                <a:latin typeface="Open Sans Bold"/>
              </a:rPr>
              <a:t>Secara</a:t>
            </a:r>
            <a:r>
              <a:rPr lang="en-US" sz="3200" dirty="0">
                <a:latin typeface="Open Sans Bold"/>
              </a:rPr>
              <a:t> </a:t>
            </a:r>
            <a:r>
              <a:rPr lang="en-US" sz="3200" dirty="0" err="1">
                <a:latin typeface="Open Sans Bold"/>
              </a:rPr>
              <a:t>umum</a:t>
            </a:r>
            <a:r>
              <a:rPr lang="en-US" sz="3200" dirty="0">
                <a:latin typeface="Open Sans Bold"/>
              </a:rPr>
              <a:t> orang </a:t>
            </a:r>
            <a:r>
              <a:rPr lang="en-US" sz="3200" dirty="0" err="1">
                <a:latin typeface="Open Sans Bold"/>
              </a:rPr>
              <a:t>tua</a:t>
            </a:r>
            <a:r>
              <a:rPr lang="en-US" sz="3200" dirty="0">
                <a:latin typeface="Open Sans Bold"/>
              </a:rPr>
              <a:t> </a:t>
            </a:r>
            <a:r>
              <a:rPr lang="en-US" sz="3200" dirty="0" err="1">
                <a:latin typeface="Open Sans Bold"/>
              </a:rPr>
              <a:t>mengalami</a:t>
            </a:r>
            <a:r>
              <a:rPr lang="en-US" sz="3200" dirty="0">
                <a:latin typeface="Open Sans Bold"/>
              </a:rPr>
              <a:t> </a:t>
            </a:r>
            <a:r>
              <a:rPr lang="en-US" sz="3200" dirty="0" err="1">
                <a:latin typeface="Open Sans Bold"/>
              </a:rPr>
              <a:t>kesulitan</a:t>
            </a:r>
            <a:r>
              <a:rPr lang="en-US" sz="3200" dirty="0">
                <a:latin typeface="Open Sans Bold"/>
              </a:rPr>
              <a:t> menentukan </a:t>
            </a:r>
            <a:r>
              <a:rPr lang="en-US" sz="3200" dirty="0" err="1">
                <a:latin typeface="Open Sans Bold"/>
              </a:rPr>
              <a:t>minat</a:t>
            </a:r>
            <a:r>
              <a:rPr lang="en-US" sz="3200" dirty="0">
                <a:latin typeface="Open Sans Bold"/>
              </a:rPr>
              <a:t> bakat </a:t>
            </a:r>
            <a:r>
              <a:rPr lang="en-US" sz="3200" dirty="0" err="1">
                <a:latin typeface="Open Sans Bold"/>
              </a:rPr>
              <a:t>anak</a:t>
            </a:r>
            <a:r>
              <a:rPr lang="en-US" sz="3200" dirty="0">
                <a:latin typeface="Open Sans Bold"/>
              </a:rPr>
              <a:t>, </a:t>
            </a:r>
            <a:r>
              <a:rPr lang="en-US" sz="3200" dirty="0" err="1">
                <a:latin typeface="Open Sans Bold"/>
              </a:rPr>
              <a:t>sehingga</a:t>
            </a:r>
            <a:r>
              <a:rPr lang="en-US" sz="3200" dirty="0">
                <a:latin typeface="Open Sans Bold"/>
              </a:rPr>
              <a:t> </a:t>
            </a:r>
            <a:r>
              <a:rPr lang="en-US" sz="3200" dirty="0" err="1">
                <a:latin typeface="Open Sans Bold"/>
              </a:rPr>
              <a:t>sulit</a:t>
            </a:r>
            <a:r>
              <a:rPr lang="en-US" sz="3200" dirty="0">
                <a:latin typeface="Open Sans Bold"/>
              </a:rPr>
              <a:t> untuk menentukan </a:t>
            </a:r>
            <a:r>
              <a:rPr lang="en-US" sz="3200" dirty="0" err="1">
                <a:latin typeface="Open Sans Bold"/>
              </a:rPr>
              <a:t>pilihan</a:t>
            </a:r>
            <a:r>
              <a:rPr lang="en-US" sz="3200" dirty="0">
                <a:latin typeface="Open Sans Bold"/>
              </a:rPr>
              <a:t> untuk </a:t>
            </a:r>
            <a:r>
              <a:rPr lang="en-US" sz="3200" dirty="0" err="1">
                <a:latin typeface="Open Sans Bold"/>
              </a:rPr>
              <a:t>kehidupan</a:t>
            </a:r>
            <a:r>
              <a:rPr lang="en-US" sz="3200" dirty="0">
                <a:latin typeface="Open Sans Bold"/>
              </a:rPr>
              <a:t> </a:t>
            </a:r>
            <a:r>
              <a:rPr lang="en-US" sz="3200" dirty="0" err="1">
                <a:latin typeface="Open Sans Bold"/>
              </a:rPr>
              <a:t>selanjutnya</a:t>
            </a:r>
            <a:r>
              <a:rPr lang="en-US" sz="3200" dirty="0">
                <a:latin typeface="Open Sans Bold"/>
              </a:rPr>
              <a:t> dan </a:t>
            </a:r>
            <a:r>
              <a:rPr lang="en-US" sz="3200" dirty="0" err="1">
                <a:latin typeface="Open Sans Bold"/>
              </a:rPr>
              <a:t>akan</a:t>
            </a:r>
            <a:r>
              <a:rPr lang="en-US" sz="3200" dirty="0">
                <a:latin typeface="Open Sans Bold"/>
              </a:rPr>
              <a:t> </a:t>
            </a:r>
            <a:r>
              <a:rPr lang="en-US" sz="3200" dirty="0" err="1">
                <a:latin typeface="Open Sans Bold"/>
              </a:rPr>
              <a:t>menentukannya</a:t>
            </a:r>
            <a:r>
              <a:rPr lang="en-US" sz="3200" dirty="0">
                <a:latin typeface="Open Sans Bold"/>
              </a:rPr>
              <a:t> </a:t>
            </a:r>
            <a:r>
              <a:rPr lang="en-US" sz="3200" dirty="0" err="1">
                <a:latin typeface="Open Sans Bold"/>
              </a:rPr>
              <a:t>secara</a:t>
            </a:r>
            <a:r>
              <a:rPr lang="en-US" sz="3200" dirty="0">
                <a:latin typeface="Open Sans Bold"/>
              </a:rPr>
              <a:t> </a:t>
            </a:r>
            <a:r>
              <a:rPr lang="en-US" sz="3200" dirty="0" err="1">
                <a:latin typeface="Open Sans Bold"/>
              </a:rPr>
              <a:t>objektif</a:t>
            </a:r>
            <a:r>
              <a:rPr lang="en-US" sz="3200" dirty="0">
                <a:latin typeface="Open Sans Bold"/>
              </a:rPr>
              <a:t>. Dengan menggunakan 6 </a:t>
            </a:r>
            <a:r>
              <a:rPr lang="en-US" sz="3200" dirty="0" err="1">
                <a:latin typeface="Open Sans Bold"/>
              </a:rPr>
              <a:t>jenis</a:t>
            </a:r>
            <a:r>
              <a:rPr lang="en-US" sz="3200" dirty="0">
                <a:latin typeface="Open Sans Bold"/>
              </a:rPr>
              <a:t> bakat </a:t>
            </a:r>
            <a:r>
              <a:rPr lang="en-US" sz="3200" dirty="0" err="1">
                <a:latin typeface="Open Sans Bold"/>
              </a:rPr>
              <a:t>menurut</a:t>
            </a:r>
            <a:r>
              <a:rPr lang="en-US" sz="3200" dirty="0">
                <a:latin typeface="Open Sans Bold"/>
              </a:rPr>
              <a:t> America US Office of Education (USOE).</a:t>
            </a:r>
          </a:p>
        </p:txBody>
      </p:sp>
      <p:sp>
        <p:nvSpPr>
          <p:cNvPr id="12" name="Freeform 12"/>
          <p:cNvSpPr/>
          <p:nvPr/>
        </p:nvSpPr>
        <p:spPr>
          <a:xfrm rot="-1390018" flipH="1">
            <a:off x="9264306" y="706029"/>
            <a:ext cx="713298" cy="1317872"/>
          </a:xfrm>
          <a:custGeom>
            <a:avLst/>
            <a:gdLst/>
            <a:ahLst/>
            <a:cxnLst/>
            <a:rect l="l" t="t" r="r" b="b"/>
            <a:pathLst>
              <a:path w="713298" h="1317872">
                <a:moveTo>
                  <a:pt x="713299" y="0"/>
                </a:moveTo>
                <a:lnTo>
                  <a:pt x="0" y="0"/>
                </a:lnTo>
                <a:lnTo>
                  <a:pt x="0" y="1317873"/>
                </a:lnTo>
                <a:lnTo>
                  <a:pt x="713299" y="1317873"/>
                </a:lnTo>
                <a:lnTo>
                  <a:pt x="713299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4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013212" y="-902197"/>
            <a:ext cx="4459511" cy="5609447"/>
          </a:xfrm>
          <a:custGeom>
            <a:avLst/>
            <a:gdLst/>
            <a:ahLst/>
            <a:cxnLst/>
            <a:rect l="l" t="t" r="r" b="b"/>
            <a:pathLst>
              <a:path w="4459511" h="5609447">
                <a:moveTo>
                  <a:pt x="0" y="0"/>
                </a:moveTo>
                <a:lnTo>
                  <a:pt x="4459511" y="0"/>
                </a:lnTo>
                <a:lnTo>
                  <a:pt x="4459511" y="5609447"/>
                </a:lnTo>
                <a:lnTo>
                  <a:pt x="0" y="56094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 flipV="1">
            <a:off x="14992903" y="-1157209"/>
            <a:ext cx="4140679" cy="4114800"/>
          </a:xfrm>
          <a:custGeom>
            <a:avLst/>
            <a:gdLst/>
            <a:ahLst/>
            <a:cxnLst/>
            <a:rect l="l" t="t" r="r" b="b"/>
            <a:pathLst>
              <a:path w="4140679" h="4114800">
                <a:moveTo>
                  <a:pt x="4140679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4140679" y="0"/>
                </a:lnTo>
                <a:lnTo>
                  <a:pt x="4140679" y="411480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5400000" flipV="1">
            <a:off x="-558629" y="7452259"/>
            <a:ext cx="3532830" cy="2415573"/>
          </a:xfrm>
          <a:custGeom>
            <a:avLst/>
            <a:gdLst/>
            <a:ahLst/>
            <a:cxnLst/>
            <a:rect l="l" t="t" r="r" b="b"/>
            <a:pathLst>
              <a:path w="3532830" h="2415573">
                <a:moveTo>
                  <a:pt x="0" y="2415573"/>
                </a:moveTo>
                <a:lnTo>
                  <a:pt x="3532830" y="2415573"/>
                </a:lnTo>
                <a:lnTo>
                  <a:pt x="3532830" y="0"/>
                </a:lnTo>
                <a:lnTo>
                  <a:pt x="0" y="0"/>
                </a:lnTo>
                <a:lnTo>
                  <a:pt x="0" y="2415573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89175">
            <a:off x="1183406" y="4618024"/>
            <a:ext cx="8475151" cy="3888592"/>
          </a:xfrm>
          <a:custGeom>
            <a:avLst/>
            <a:gdLst/>
            <a:ahLst/>
            <a:cxnLst/>
            <a:rect l="l" t="t" r="r" b="b"/>
            <a:pathLst>
              <a:path w="7432924" h="3108314">
                <a:moveTo>
                  <a:pt x="0" y="0"/>
                </a:moveTo>
                <a:lnTo>
                  <a:pt x="7432924" y="0"/>
                </a:lnTo>
                <a:lnTo>
                  <a:pt x="7432924" y="3108314"/>
                </a:lnTo>
                <a:lnTo>
                  <a:pt x="0" y="310831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89175">
            <a:off x="9686509" y="4631672"/>
            <a:ext cx="7432924" cy="3108314"/>
          </a:xfrm>
          <a:custGeom>
            <a:avLst/>
            <a:gdLst/>
            <a:ahLst/>
            <a:cxnLst/>
            <a:rect l="l" t="t" r="r" b="b"/>
            <a:pathLst>
              <a:path w="7432924" h="3108314">
                <a:moveTo>
                  <a:pt x="0" y="0"/>
                </a:moveTo>
                <a:lnTo>
                  <a:pt x="7432924" y="0"/>
                </a:lnTo>
                <a:lnTo>
                  <a:pt x="7432924" y="3108314"/>
                </a:lnTo>
                <a:lnTo>
                  <a:pt x="0" y="310831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1000916" flipH="1">
            <a:off x="16529795" y="6954700"/>
            <a:ext cx="1985445" cy="3754979"/>
          </a:xfrm>
          <a:custGeom>
            <a:avLst/>
            <a:gdLst/>
            <a:ahLst/>
            <a:cxnLst/>
            <a:rect l="l" t="t" r="r" b="b"/>
            <a:pathLst>
              <a:path w="1985445" h="3754979">
                <a:moveTo>
                  <a:pt x="1985445" y="0"/>
                </a:moveTo>
                <a:lnTo>
                  <a:pt x="0" y="0"/>
                </a:lnTo>
                <a:lnTo>
                  <a:pt x="0" y="3754978"/>
                </a:lnTo>
                <a:lnTo>
                  <a:pt x="1985445" y="3754978"/>
                </a:lnTo>
                <a:lnTo>
                  <a:pt x="1985445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3195820" y="1355525"/>
            <a:ext cx="11896359" cy="15652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399"/>
              </a:lnSpc>
            </a:pPr>
            <a:r>
              <a:rPr lang="en-US" sz="9999">
                <a:solidFill>
                  <a:srgbClr val="385FB1"/>
                </a:solidFill>
                <a:latin typeface="Kawaii RT"/>
              </a:rPr>
              <a:t>Permasalahan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71600" y="5284204"/>
            <a:ext cx="7871237" cy="21892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marR="0" lvl="0" indent="-457200" algn="just" defTabSz="914400" rtl="0" eaLnBrk="1" fontAlgn="auto" latinLnBrk="0" hangingPunct="1">
              <a:lnSpc>
                <a:spcPts val="33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3600" dirty="0" err="1"/>
              <a:t>Bagimana</a:t>
            </a:r>
            <a:r>
              <a:rPr lang="en-US" sz="3600" dirty="0"/>
              <a:t> </a:t>
            </a:r>
            <a:r>
              <a:rPr lang="en-US" sz="3600" dirty="0" err="1"/>
              <a:t>mengetahui</a:t>
            </a:r>
            <a:r>
              <a:rPr lang="en-US" sz="3600" dirty="0"/>
              <a:t> </a:t>
            </a:r>
            <a:r>
              <a:rPr lang="en-US" sz="3600" dirty="0" err="1"/>
              <a:t>minat</a:t>
            </a:r>
            <a:r>
              <a:rPr lang="en-US" sz="3600" dirty="0"/>
              <a:t> dan </a:t>
            </a:r>
            <a:r>
              <a:rPr lang="en-US" sz="3600" dirty="0" err="1"/>
              <a:t>bakat</a:t>
            </a:r>
            <a:r>
              <a:rPr lang="en-US" sz="3600" dirty="0"/>
              <a:t> </a:t>
            </a:r>
            <a:r>
              <a:rPr lang="en-US" sz="3600" dirty="0" err="1"/>
              <a:t>anak</a:t>
            </a:r>
            <a:r>
              <a:rPr lang="en-US" sz="3600" dirty="0"/>
              <a:t> </a:t>
            </a:r>
            <a:r>
              <a:rPr lang="en-US" sz="3600" dirty="0" err="1"/>
              <a:t>sejak</a:t>
            </a:r>
            <a:r>
              <a:rPr lang="en-US" sz="3600" dirty="0"/>
              <a:t> </a:t>
            </a:r>
            <a:r>
              <a:rPr lang="en-US" sz="3600" dirty="0" err="1"/>
              <a:t>dini</a:t>
            </a:r>
            <a:r>
              <a:rPr lang="en-US" sz="3600" dirty="0"/>
              <a:t> </a:t>
            </a:r>
            <a:endParaRPr lang="en-US" sz="3600" dirty="0">
              <a:latin typeface="Gadugi" panose="020B0502040204020203" pitchFamily="34" charset="0"/>
              <a:ea typeface="Gadugi" panose="020B0502040204020203" pitchFamily="34" charset="0"/>
            </a:endParaRPr>
          </a:p>
          <a:p>
            <a:pPr marL="457200" marR="0" lvl="0" indent="-457200" algn="just" defTabSz="914400" rtl="0" eaLnBrk="1" fontAlgn="auto" latinLnBrk="0" hangingPunct="1">
              <a:lnSpc>
                <a:spcPts val="33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3600" dirty="0">
                <a:ea typeface="Gadugi" panose="020B0502040204020203" pitchFamily="34" charset="0"/>
              </a:rPr>
              <a:t>orang </a:t>
            </a:r>
            <a:r>
              <a:rPr lang="en-US" sz="3600" dirty="0" err="1">
                <a:ea typeface="Gadugi" panose="020B0502040204020203" pitchFamily="34" charset="0"/>
              </a:rPr>
              <a:t>tua</a:t>
            </a:r>
            <a:r>
              <a:rPr lang="en-US" sz="3600" dirty="0">
                <a:ea typeface="Gadugi" panose="020B0502040204020203" pitchFamily="34" charset="0"/>
              </a:rPr>
              <a:t> </a:t>
            </a:r>
            <a:r>
              <a:rPr lang="en-US" sz="3600" dirty="0" err="1">
                <a:ea typeface="Gadugi" panose="020B0502040204020203" pitchFamily="34" charset="0"/>
              </a:rPr>
              <a:t>kesulitan</a:t>
            </a:r>
            <a:r>
              <a:rPr lang="en-US" sz="3600" dirty="0">
                <a:ea typeface="Gadugi" panose="020B0502040204020203" pitchFamily="34" charset="0"/>
              </a:rPr>
              <a:t> </a:t>
            </a:r>
            <a:r>
              <a:rPr lang="en-US" sz="3600" dirty="0" err="1">
                <a:ea typeface="Gadugi" panose="020B0502040204020203" pitchFamily="34" charset="0"/>
              </a:rPr>
              <a:t>mengetahui</a:t>
            </a:r>
            <a:r>
              <a:rPr lang="en-US" sz="3600" dirty="0">
                <a:ea typeface="Gadugi" panose="020B0502040204020203" pitchFamily="34" charset="0"/>
              </a:rPr>
              <a:t> </a:t>
            </a:r>
            <a:r>
              <a:rPr lang="en-US" sz="3600" dirty="0" err="1">
                <a:ea typeface="Gadugi" panose="020B0502040204020203" pitchFamily="34" charset="0"/>
              </a:rPr>
              <a:t>minat</a:t>
            </a:r>
            <a:r>
              <a:rPr lang="en-US" sz="3600" dirty="0">
                <a:ea typeface="Gadugi" panose="020B0502040204020203" pitchFamily="34" charset="0"/>
              </a:rPr>
              <a:t> </a:t>
            </a:r>
            <a:r>
              <a:rPr lang="en-US" sz="3600" dirty="0" err="1">
                <a:ea typeface="Gadugi" panose="020B0502040204020203" pitchFamily="34" charset="0"/>
              </a:rPr>
              <a:t>bakat</a:t>
            </a:r>
            <a:r>
              <a:rPr lang="en-US" sz="3600" dirty="0">
                <a:ea typeface="Gadugi" panose="020B0502040204020203" pitchFamily="34" charset="0"/>
              </a:rPr>
              <a:t> </a:t>
            </a:r>
            <a:r>
              <a:rPr lang="en-US" sz="3600" dirty="0" err="1">
                <a:ea typeface="Gadugi" panose="020B0502040204020203" pitchFamily="34" charset="0"/>
              </a:rPr>
              <a:t>anak</a:t>
            </a:r>
            <a:r>
              <a:rPr lang="en-US" sz="3600" dirty="0">
                <a:ea typeface="Gadugi" panose="020B0502040204020203" pitchFamily="34" charset="0"/>
              </a:rPr>
              <a:t> dan </a:t>
            </a:r>
            <a:r>
              <a:rPr lang="en-US" sz="3600" dirty="0" err="1">
                <a:ea typeface="Gadugi" panose="020B0502040204020203" pitchFamily="34" charset="0"/>
              </a:rPr>
              <a:t>melihat</a:t>
            </a:r>
            <a:r>
              <a:rPr lang="en-US" sz="3600" dirty="0">
                <a:ea typeface="Gadugi" panose="020B0502040204020203" pitchFamily="34" charset="0"/>
              </a:rPr>
              <a:t> </a:t>
            </a:r>
            <a:r>
              <a:rPr lang="en-US" sz="3600" dirty="0" err="1">
                <a:ea typeface="Gadugi" panose="020B0502040204020203" pitchFamily="34" charset="0"/>
              </a:rPr>
              <a:t>secara</a:t>
            </a:r>
            <a:r>
              <a:rPr lang="en-US" sz="3600" dirty="0">
                <a:ea typeface="Gadugi" panose="020B0502040204020203" pitchFamily="34" charset="0"/>
              </a:rPr>
              <a:t> </a:t>
            </a:r>
            <a:r>
              <a:rPr lang="en-US" sz="3600" dirty="0" err="1">
                <a:ea typeface="Gadugi" panose="020B0502040204020203" pitchFamily="34" charset="0"/>
              </a:rPr>
              <a:t>kurang</a:t>
            </a:r>
            <a:r>
              <a:rPr lang="en-US" sz="3600" dirty="0">
                <a:ea typeface="Gadugi" panose="020B0502040204020203" pitchFamily="34" charset="0"/>
              </a:rPr>
              <a:t> </a:t>
            </a:r>
            <a:r>
              <a:rPr lang="en-US" sz="3600" dirty="0" err="1">
                <a:ea typeface="Gadugi" panose="020B0502040204020203" pitchFamily="34" charset="0"/>
              </a:rPr>
              <a:t>objektif</a:t>
            </a:r>
            <a:endParaRPr lang="en-US" sz="3600" dirty="0"/>
          </a:p>
        </p:txBody>
      </p:sp>
      <p:sp>
        <p:nvSpPr>
          <p:cNvPr id="10" name="TextBox 10"/>
          <p:cNvSpPr txBox="1"/>
          <p:nvPr/>
        </p:nvSpPr>
        <p:spPr>
          <a:xfrm>
            <a:off x="10244838" y="4841743"/>
            <a:ext cx="6316263" cy="22700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4350" indent="-514350" algn="just">
              <a:lnSpc>
                <a:spcPts val="3500"/>
              </a:lnSpc>
              <a:buFont typeface="+mj-lt"/>
              <a:buAutoNum type="arabicPeriod"/>
            </a:pPr>
            <a:r>
              <a:rPr lang="en-US" sz="3600" dirty="0" err="1"/>
              <a:t>Mengetahui</a:t>
            </a:r>
            <a:r>
              <a:rPr lang="en-US" sz="3600" dirty="0"/>
              <a:t> </a:t>
            </a:r>
            <a:r>
              <a:rPr lang="en-US" sz="3600" dirty="0" err="1"/>
              <a:t>minat</a:t>
            </a:r>
            <a:r>
              <a:rPr lang="en-US" sz="3600" dirty="0"/>
              <a:t> dan </a:t>
            </a:r>
            <a:r>
              <a:rPr lang="en-US" sz="3600" dirty="0" err="1"/>
              <a:t>bakat</a:t>
            </a:r>
            <a:r>
              <a:rPr lang="en-US" sz="3600" dirty="0"/>
              <a:t> </a:t>
            </a:r>
            <a:r>
              <a:rPr lang="en-US" sz="3600" dirty="0" err="1"/>
              <a:t>anak</a:t>
            </a:r>
            <a:r>
              <a:rPr lang="en-US" sz="3600" dirty="0"/>
              <a:t> </a:t>
            </a:r>
            <a:r>
              <a:rPr lang="en-US" sz="3600" dirty="0" err="1"/>
              <a:t>sejak</a:t>
            </a:r>
            <a:r>
              <a:rPr lang="en-US" sz="3600" dirty="0"/>
              <a:t> </a:t>
            </a:r>
            <a:r>
              <a:rPr lang="en-US" sz="3600" dirty="0" err="1"/>
              <a:t>dini</a:t>
            </a:r>
            <a:endParaRPr lang="en-US" sz="3600" dirty="0"/>
          </a:p>
          <a:p>
            <a:pPr marL="514350" indent="-514350" algn="just">
              <a:lnSpc>
                <a:spcPts val="3500"/>
              </a:lnSpc>
              <a:buFont typeface="+mj-lt"/>
              <a:buAutoNum type="arabicPeriod"/>
            </a:pPr>
            <a:r>
              <a:rPr lang="en-US" sz="3600" dirty="0" err="1"/>
              <a:t>Merancang</a:t>
            </a:r>
            <a:r>
              <a:rPr lang="en-US" sz="3600" dirty="0"/>
              <a:t> </a:t>
            </a:r>
            <a:r>
              <a:rPr lang="en-US" sz="3600" dirty="0" err="1"/>
              <a:t>sistem</a:t>
            </a:r>
            <a:r>
              <a:rPr lang="en-US" sz="3600" dirty="0"/>
              <a:t> </a:t>
            </a:r>
            <a:r>
              <a:rPr lang="en-US" sz="3600" dirty="0" err="1"/>
              <a:t>cerdas</a:t>
            </a:r>
            <a:r>
              <a:rPr lang="en-US" sz="3600" dirty="0"/>
              <a:t> </a:t>
            </a:r>
            <a:r>
              <a:rPr lang="en-US" sz="3600" dirty="0" err="1"/>
              <a:t>untuk</a:t>
            </a:r>
            <a:r>
              <a:rPr lang="en-US" sz="3600" dirty="0"/>
              <a:t> </a:t>
            </a:r>
            <a:r>
              <a:rPr lang="en-US" sz="3600" dirty="0" err="1"/>
              <a:t>menentukan</a:t>
            </a:r>
            <a:r>
              <a:rPr lang="en-US" sz="3600" dirty="0"/>
              <a:t> </a:t>
            </a:r>
            <a:r>
              <a:rPr lang="en-US" sz="3600" dirty="0" err="1"/>
              <a:t>minat</a:t>
            </a:r>
            <a:r>
              <a:rPr lang="en-US" sz="3600" dirty="0"/>
              <a:t> dan </a:t>
            </a:r>
            <a:r>
              <a:rPr lang="en-US" sz="3600" dirty="0" err="1"/>
              <a:t>bakat</a:t>
            </a:r>
            <a:r>
              <a:rPr lang="en-US" sz="3600" dirty="0"/>
              <a:t> </a:t>
            </a:r>
            <a:r>
              <a:rPr lang="en-US" sz="3600" dirty="0" err="1"/>
              <a:t>anak</a:t>
            </a:r>
            <a:endParaRPr lang="en-US" sz="3600" dirty="0">
              <a:solidFill>
                <a:srgbClr val="000000"/>
              </a:solidFill>
              <a:latin typeface="Nunito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028700" y="8826538"/>
            <a:ext cx="4666350" cy="4317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00"/>
              </a:lnSpc>
            </a:pPr>
            <a:r>
              <a:rPr lang="en-US" sz="2500" dirty="0" err="1">
                <a:solidFill>
                  <a:srgbClr val="000000"/>
                </a:solidFill>
                <a:latin typeface="Nunito Bold"/>
              </a:rPr>
              <a:t>Presentasi</a:t>
            </a:r>
            <a:r>
              <a:rPr lang="en-US" sz="2500" dirty="0">
                <a:solidFill>
                  <a:srgbClr val="000000"/>
                </a:solidFill>
                <a:latin typeface="Nunito Bold"/>
              </a:rPr>
              <a:t> Oleh Ina </a:t>
            </a:r>
            <a:r>
              <a:rPr lang="en-US" sz="2500" dirty="0" err="1">
                <a:solidFill>
                  <a:srgbClr val="000000"/>
                </a:solidFill>
                <a:latin typeface="Nunito Bold"/>
              </a:rPr>
              <a:t>Asiah</a:t>
            </a:r>
            <a:endParaRPr lang="en-US" sz="2500" dirty="0">
              <a:solidFill>
                <a:srgbClr val="000000"/>
              </a:solidFill>
              <a:latin typeface="Nunito 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6208036" y="8826538"/>
            <a:ext cx="950457" cy="4317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500"/>
              </a:lnSpc>
            </a:pPr>
            <a:r>
              <a:rPr lang="en-US" sz="2500">
                <a:solidFill>
                  <a:srgbClr val="FFFFFF"/>
                </a:solidFill>
                <a:latin typeface="Nunito Bold"/>
              </a:rPr>
              <a:t>05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488537" y="3466869"/>
            <a:ext cx="4659272" cy="6668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00"/>
              </a:lnSpc>
            </a:pPr>
            <a:r>
              <a:rPr lang="en-US" sz="5000">
                <a:solidFill>
                  <a:srgbClr val="000000"/>
                </a:solidFill>
                <a:latin typeface="Kawaii RT"/>
              </a:rPr>
              <a:t>Masalah 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1047621" y="3466869"/>
            <a:ext cx="4710699" cy="6668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00"/>
              </a:lnSpc>
            </a:pPr>
            <a:r>
              <a:rPr lang="en-US" sz="5000">
                <a:solidFill>
                  <a:srgbClr val="000000"/>
                </a:solidFill>
                <a:latin typeface="Kawaii RT"/>
              </a:rPr>
              <a:t>tujuan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4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479202">
            <a:off x="13672930" y="7926070"/>
            <a:ext cx="5800420" cy="2858025"/>
          </a:xfrm>
          <a:custGeom>
            <a:avLst/>
            <a:gdLst/>
            <a:ahLst/>
            <a:cxnLst/>
            <a:rect l="l" t="t" r="r" b="b"/>
            <a:pathLst>
              <a:path w="5800420" h="2858025">
                <a:moveTo>
                  <a:pt x="0" y="0"/>
                </a:moveTo>
                <a:lnTo>
                  <a:pt x="5800419" y="0"/>
                </a:lnTo>
                <a:lnTo>
                  <a:pt x="5800419" y="2858025"/>
                </a:lnTo>
                <a:lnTo>
                  <a:pt x="0" y="28580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201055" y="6550359"/>
            <a:ext cx="4459511" cy="5609447"/>
          </a:xfrm>
          <a:custGeom>
            <a:avLst/>
            <a:gdLst/>
            <a:ahLst/>
            <a:cxnLst/>
            <a:rect l="l" t="t" r="r" b="b"/>
            <a:pathLst>
              <a:path w="4459511" h="5609447">
                <a:moveTo>
                  <a:pt x="0" y="0"/>
                </a:moveTo>
                <a:lnTo>
                  <a:pt x="4459510" y="0"/>
                </a:lnTo>
                <a:lnTo>
                  <a:pt x="4459510" y="5609448"/>
                </a:lnTo>
                <a:lnTo>
                  <a:pt x="0" y="56094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212710" y="378730"/>
            <a:ext cx="17945099" cy="9336770"/>
          </a:xfrm>
          <a:custGeom>
            <a:avLst/>
            <a:gdLst/>
            <a:ahLst/>
            <a:cxnLst/>
            <a:rect l="l" t="t" r="r" b="b"/>
            <a:pathLst>
              <a:path w="16230600" h="6787342">
                <a:moveTo>
                  <a:pt x="0" y="0"/>
                </a:moveTo>
                <a:lnTo>
                  <a:pt x="16230600" y="0"/>
                </a:lnTo>
                <a:lnTo>
                  <a:pt x="16230600" y="6787341"/>
                </a:lnTo>
                <a:lnTo>
                  <a:pt x="0" y="678734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076504" y="-741447"/>
            <a:ext cx="3995097" cy="4114800"/>
          </a:xfrm>
          <a:custGeom>
            <a:avLst/>
            <a:gdLst/>
            <a:ahLst/>
            <a:cxnLst/>
            <a:rect l="l" t="t" r="r" b="b"/>
            <a:pathLst>
              <a:path w="3995097" h="4114800">
                <a:moveTo>
                  <a:pt x="0" y="0"/>
                </a:moveTo>
                <a:lnTo>
                  <a:pt x="3995096" y="0"/>
                </a:lnTo>
                <a:lnTo>
                  <a:pt x="399509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flipH="1" flipV="1">
            <a:off x="-264628" y="-199774"/>
            <a:ext cx="2950334" cy="3282709"/>
          </a:xfrm>
          <a:custGeom>
            <a:avLst/>
            <a:gdLst/>
            <a:ahLst/>
            <a:cxnLst/>
            <a:rect l="l" t="t" r="r" b="b"/>
            <a:pathLst>
              <a:path w="2950334" h="3282709">
                <a:moveTo>
                  <a:pt x="2950334" y="3282709"/>
                </a:moveTo>
                <a:lnTo>
                  <a:pt x="0" y="3282709"/>
                </a:lnTo>
                <a:lnTo>
                  <a:pt x="0" y="0"/>
                </a:lnTo>
                <a:lnTo>
                  <a:pt x="2950334" y="0"/>
                </a:lnTo>
                <a:lnTo>
                  <a:pt x="2950334" y="3282709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342900" y="1721483"/>
            <a:ext cx="17945100" cy="13336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399"/>
              </a:lnSpc>
            </a:pPr>
            <a:r>
              <a:rPr lang="en-US" sz="9999" dirty="0" err="1">
                <a:solidFill>
                  <a:srgbClr val="385FB1"/>
                </a:solidFill>
                <a:latin typeface="Kawaii RT"/>
              </a:rPr>
              <a:t>Metode</a:t>
            </a:r>
            <a:r>
              <a:rPr lang="en-US" sz="9999" dirty="0">
                <a:solidFill>
                  <a:srgbClr val="385FB1"/>
                </a:solidFill>
                <a:latin typeface="Kawaii RT"/>
              </a:rPr>
              <a:t> </a:t>
            </a:r>
            <a:r>
              <a:rPr lang="en-US" sz="9999" dirty="0" err="1">
                <a:solidFill>
                  <a:srgbClr val="385FB1"/>
                </a:solidFill>
                <a:latin typeface="Kawaii RT"/>
              </a:rPr>
              <a:t>penelitian</a:t>
            </a:r>
            <a:endParaRPr lang="en-US" sz="9999" dirty="0">
              <a:solidFill>
                <a:srgbClr val="385FB1"/>
              </a:solidFill>
              <a:latin typeface="Kawaii RT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6208036" y="971550"/>
            <a:ext cx="950457" cy="4317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500"/>
              </a:lnSpc>
            </a:pPr>
            <a:r>
              <a:rPr lang="en-US" sz="2500">
                <a:solidFill>
                  <a:srgbClr val="FFFFFF"/>
                </a:solidFill>
                <a:latin typeface="Nunito Bold"/>
              </a:rPr>
              <a:t>09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971550"/>
            <a:ext cx="4666350" cy="4317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Nunito Bold"/>
              </a:rPr>
              <a:t>Presentasi Oleh Ina A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F29ED6C-60AE-9A91-0355-E8EB5F8594C0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769"/>
          <a:stretch/>
        </p:blipFill>
        <p:spPr>
          <a:xfrm>
            <a:off x="6248400" y="3055180"/>
            <a:ext cx="5309208" cy="614956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14458700" y="-790582"/>
            <a:ext cx="4079768" cy="3093206"/>
          </a:xfrm>
          <a:custGeom>
            <a:avLst/>
            <a:gdLst/>
            <a:ahLst/>
            <a:cxnLst/>
            <a:rect l="l" t="t" r="r" b="b"/>
            <a:pathLst>
              <a:path w="4079768" h="3093206">
                <a:moveTo>
                  <a:pt x="0" y="0"/>
                </a:moveTo>
                <a:lnTo>
                  <a:pt x="4079768" y="0"/>
                </a:lnTo>
                <a:lnTo>
                  <a:pt x="4079768" y="3093206"/>
                </a:lnTo>
                <a:lnTo>
                  <a:pt x="0" y="309320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4349815">
            <a:off x="16710533" y="1326886"/>
            <a:ext cx="3655871" cy="2190899"/>
          </a:xfrm>
          <a:custGeom>
            <a:avLst/>
            <a:gdLst/>
            <a:ahLst/>
            <a:cxnLst/>
            <a:rect l="l" t="t" r="r" b="b"/>
            <a:pathLst>
              <a:path w="3655871" h="2190899">
                <a:moveTo>
                  <a:pt x="0" y="0"/>
                </a:moveTo>
                <a:lnTo>
                  <a:pt x="3655871" y="0"/>
                </a:lnTo>
                <a:lnTo>
                  <a:pt x="3655871" y="2190898"/>
                </a:lnTo>
                <a:lnTo>
                  <a:pt x="0" y="219089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940840" y="7678897"/>
            <a:ext cx="3346061" cy="3268287"/>
          </a:xfrm>
          <a:custGeom>
            <a:avLst/>
            <a:gdLst/>
            <a:ahLst/>
            <a:cxnLst/>
            <a:rect l="l" t="t" r="r" b="b"/>
            <a:pathLst>
              <a:path w="3346061" h="3268287">
                <a:moveTo>
                  <a:pt x="0" y="0"/>
                </a:moveTo>
                <a:lnTo>
                  <a:pt x="3346061" y="0"/>
                </a:lnTo>
                <a:lnTo>
                  <a:pt x="3346061" y="3268287"/>
                </a:lnTo>
                <a:lnTo>
                  <a:pt x="0" y="326828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498079" y="-720831"/>
            <a:ext cx="3654844" cy="3143166"/>
          </a:xfrm>
          <a:custGeom>
            <a:avLst/>
            <a:gdLst/>
            <a:ahLst/>
            <a:cxnLst/>
            <a:rect l="l" t="t" r="r" b="b"/>
            <a:pathLst>
              <a:path w="3654844" h="3143166">
                <a:moveTo>
                  <a:pt x="0" y="0"/>
                </a:moveTo>
                <a:lnTo>
                  <a:pt x="3654844" y="0"/>
                </a:lnTo>
                <a:lnTo>
                  <a:pt x="3654844" y="3143166"/>
                </a:lnTo>
                <a:lnTo>
                  <a:pt x="0" y="314316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86717" flipV="1">
            <a:off x="14677322" y="2920388"/>
            <a:ext cx="1352349" cy="1191758"/>
          </a:xfrm>
          <a:custGeom>
            <a:avLst/>
            <a:gdLst/>
            <a:ahLst/>
            <a:cxnLst/>
            <a:rect l="l" t="t" r="r" b="b"/>
            <a:pathLst>
              <a:path w="1352349" h="1191758">
                <a:moveTo>
                  <a:pt x="0" y="1191758"/>
                </a:moveTo>
                <a:lnTo>
                  <a:pt x="1352349" y="1191758"/>
                </a:lnTo>
                <a:lnTo>
                  <a:pt x="1352349" y="0"/>
                </a:lnTo>
                <a:lnTo>
                  <a:pt x="0" y="0"/>
                </a:lnTo>
                <a:lnTo>
                  <a:pt x="0" y="1191758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811514">
            <a:off x="12847751" y="82355"/>
            <a:ext cx="744650" cy="864615"/>
          </a:xfrm>
          <a:custGeom>
            <a:avLst/>
            <a:gdLst/>
            <a:ahLst/>
            <a:cxnLst/>
            <a:rect l="l" t="t" r="r" b="b"/>
            <a:pathLst>
              <a:path w="744650" h="864615">
                <a:moveTo>
                  <a:pt x="0" y="0"/>
                </a:moveTo>
                <a:lnTo>
                  <a:pt x="744650" y="0"/>
                </a:lnTo>
                <a:lnTo>
                  <a:pt x="744650" y="864615"/>
                </a:lnTo>
                <a:lnTo>
                  <a:pt x="0" y="864615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-2526695" flipH="1">
            <a:off x="4126454" y="486866"/>
            <a:ext cx="856504" cy="813679"/>
          </a:xfrm>
          <a:custGeom>
            <a:avLst/>
            <a:gdLst/>
            <a:ahLst/>
            <a:cxnLst/>
            <a:rect l="l" t="t" r="r" b="b"/>
            <a:pathLst>
              <a:path w="856504" h="813679">
                <a:moveTo>
                  <a:pt x="856504" y="0"/>
                </a:moveTo>
                <a:lnTo>
                  <a:pt x="0" y="0"/>
                </a:lnTo>
                <a:lnTo>
                  <a:pt x="0" y="813679"/>
                </a:lnTo>
                <a:lnTo>
                  <a:pt x="856504" y="813679"/>
                </a:lnTo>
                <a:lnTo>
                  <a:pt x="856504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4419600" y="304719"/>
            <a:ext cx="9263581" cy="13336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399"/>
              </a:lnSpc>
            </a:pPr>
            <a:r>
              <a:rPr lang="en-US" sz="9999" dirty="0">
                <a:solidFill>
                  <a:srgbClr val="385FB1"/>
                </a:solidFill>
                <a:latin typeface="Kawaii RT"/>
              </a:rPr>
              <a:t>USOE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101136" y="3561563"/>
            <a:ext cx="13900508" cy="64513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200" dirty="0">
                <a:solidFill>
                  <a:srgbClr val="000000"/>
                </a:solidFill>
                <a:latin typeface="Nunito Bold"/>
              </a:rPr>
              <a:t>USOE </a:t>
            </a:r>
            <a:r>
              <a:rPr lang="en-US" sz="3200" dirty="0" err="1">
                <a:solidFill>
                  <a:srgbClr val="000000"/>
                </a:solidFill>
                <a:latin typeface="Nunito Bold"/>
              </a:rPr>
              <a:t>yaitu</a:t>
            </a:r>
            <a:r>
              <a:rPr lang="en-US" sz="3200" dirty="0">
                <a:solidFill>
                  <a:srgbClr val="000000"/>
                </a:solidFill>
                <a:latin typeface="Nunito Bold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Nunito Bold"/>
              </a:rPr>
              <a:t>kepanjangan</a:t>
            </a:r>
            <a:r>
              <a:rPr lang="en-US" sz="3200" dirty="0">
                <a:solidFill>
                  <a:srgbClr val="000000"/>
                </a:solidFill>
                <a:latin typeface="Nunito Bold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Nunito Bold"/>
              </a:rPr>
              <a:t>dari</a:t>
            </a:r>
            <a:r>
              <a:rPr lang="en-US" sz="3200" dirty="0">
                <a:solidFill>
                  <a:srgbClr val="000000"/>
                </a:solidFill>
                <a:latin typeface="Nunito Bold"/>
              </a:rPr>
              <a:t> America Us Office Of Education </a:t>
            </a:r>
            <a:r>
              <a:rPr lang="en-US" sz="3200" dirty="0" err="1">
                <a:solidFill>
                  <a:srgbClr val="000000"/>
                </a:solidFill>
                <a:latin typeface="Nunito Bold"/>
              </a:rPr>
              <a:t>yaitu</a:t>
            </a:r>
            <a:r>
              <a:rPr lang="en-US" sz="3200" dirty="0">
                <a:solidFill>
                  <a:srgbClr val="000000"/>
                </a:solidFill>
                <a:latin typeface="Nunito Bold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Nunito Bold"/>
              </a:rPr>
              <a:t>standar</a:t>
            </a:r>
            <a:r>
              <a:rPr lang="en-US" sz="3200" dirty="0">
                <a:solidFill>
                  <a:srgbClr val="000000"/>
                </a:solidFill>
                <a:latin typeface="Nunito Bold"/>
              </a:rPr>
              <a:t> yang </a:t>
            </a:r>
            <a:r>
              <a:rPr lang="en-US" sz="3200" dirty="0" err="1">
                <a:solidFill>
                  <a:srgbClr val="000000"/>
                </a:solidFill>
                <a:latin typeface="Nunito Bold"/>
              </a:rPr>
              <a:t>digunakan</a:t>
            </a:r>
            <a:r>
              <a:rPr lang="en-US" sz="3200" dirty="0">
                <a:solidFill>
                  <a:srgbClr val="000000"/>
                </a:solidFill>
                <a:latin typeface="Nunito Bold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Nunito Bold"/>
              </a:rPr>
              <a:t>untuk</a:t>
            </a:r>
            <a:r>
              <a:rPr lang="en-US" sz="3200" dirty="0">
                <a:solidFill>
                  <a:srgbClr val="000000"/>
                </a:solidFill>
                <a:latin typeface="Nunito Bold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Nunito Bold"/>
              </a:rPr>
              <a:t>mengidentifikasi</a:t>
            </a:r>
            <a:r>
              <a:rPr lang="en-US" sz="3200" dirty="0">
                <a:solidFill>
                  <a:srgbClr val="000000"/>
                </a:solidFill>
                <a:latin typeface="Nunito Bold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Nunito Bold"/>
              </a:rPr>
              <a:t>bakat</a:t>
            </a:r>
            <a:r>
              <a:rPr lang="en-US" sz="3200" dirty="0">
                <a:solidFill>
                  <a:srgbClr val="000000"/>
                </a:solidFill>
                <a:latin typeface="Nunito Bold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Nunito Bold"/>
              </a:rPr>
              <a:t>anak</a:t>
            </a:r>
            <a:r>
              <a:rPr lang="en-US" sz="3200" dirty="0">
                <a:solidFill>
                  <a:srgbClr val="000000"/>
                </a:solidFill>
                <a:latin typeface="Nunito Bold"/>
              </a:rPr>
              <a:t>, </a:t>
            </a:r>
            <a:r>
              <a:rPr lang="en-US" sz="3200" dirty="0" err="1">
                <a:solidFill>
                  <a:srgbClr val="000000"/>
                </a:solidFill>
                <a:latin typeface="Nunito Bold"/>
              </a:rPr>
              <a:t>bakat</a:t>
            </a:r>
            <a:r>
              <a:rPr lang="en-US" sz="3200" dirty="0">
                <a:solidFill>
                  <a:srgbClr val="000000"/>
                </a:solidFill>
                <a:latin typeface="Nunito Bold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Nunito Bold"/>
              </a:rPr>
              <a:t>anak</a:t>
            </a:r>
            <a:r>
              <a:rPr lang="en-US" sz="3200" dirty="0">
                <a:solidFill>
                  <a:srgbClr val="000000"/>
                </a:solidFill>
                <a:latin typeface="Nunito Bold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Nunito Bold"/>
              </a:rPr>
              <a:t>dibagi</a:t>
            </a:r>
            <a:r>
              <a:rPr lang="en-US" sz="3200" dirty="0">
                <a:solidFill>
                  <a:srgbClr val="000000"/>
                </a:solidFill>
                <a:latin typeface="Nunito Bold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Nunito Bold"/>
              </a:rPr>
              <a:t>menjadi</a:t>
            </a:r>
            <a:r>
              <a:rPr lang="en-US" sz="3200" dirty="0">
                <a:solidFill>
                  <a:srgbClr val="000000"/>
                </a:solidFill>
                <a:latin typeface="Nunito Bold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Nunito Bold"/>
              </a:rPr>
              <a:t>enam</a:t>
            </a:r>
            <a:r>
              <a:rPr lang="en-US" sz="3200" dirty="0">
                <a:solidFill>
                  <a:srgbClr val="000000"/>
                </a:solidFill>
                <a:latin typeface="Nunito Bold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Nunito Bold"/>
              </a:rPr>
              <a:t>bagian</a:t>
            </a:r>
            <a:r>
              <a:rPr lang="en-US" sz="3200" dirty="0">
                <a:solidFill>
                  <a:srgbClr val="000000"/>
                </a:solidFill>
                <a:latin typeface="Nunito Bold"/>
              </a:rPr>
              <a:t> :</a:t>
            </a:r>
          </a:p>
          <a:p>
            <a:pPr>
              <a:lnSpc>
                <a:spcPts val="4200"/>
              </a:lnSpc>
            </a:pPr>
            <a:endParaRPr lang="en-US" sz="3200" dirty="0">
              <a:solidFill>
                <a:srgbClr val="000000"/>
              </a:solidFill>
              <a:latin typeface="Nunito Bold"/>
            </a:endParaRPr>
          </a:p>
          <a:p>
            <a:pPr>
              <a:lnSpc>
                <a:spcPts val="4200"/>
              </a:lnSpc>
            </a:pPr>
            <a:endParaRPr lang="en-US" sz="3200" dirty="0">
              <a:solidFill>
                <a:srgbClr val="000000"/>
              </a:solidFill>
              <a:latin typeface="Nunito Bold"/>
            </a:endParaRPr>
          </a:p>
          <a:p>
            <a:pPr>
              <a:lnSpc>
                <a:spcPts val="4200"/>
              </a:lnSpc>
            </a:pPr>
            <a:endParaRPr lang="en-US" sz="3200" dirty="0">
              <a:solidFill>
                <a:srgbClr val="000000"/>
              </a:solidFill>
              <a:latin typeface="Nunito Bold"/>
            </a:endParaRPr>
          </a:p>
          <a:p>
            <a:pPr>
              <a:lnSpc>
                <a:spcPts val="4200"/>
              </a:lnSpc>
            </a:pPr>
            <a:endParaRPr lang="en-US" sz="3200" dirty="0">
              <a:solidFill>
                <a:srgbClr val="000000"/>
              </a:solidFill>
              <a:latin typeface="Nunito Bold"/>
            </a:endParaRPr>
          </a:p>
          <a:p>
            <a:pPr>
              <a:lnSpc>
                <a:spcPts val="4200"/>
              </a:lnSpc>
            </a:pPr>
            <a:endParaRPr lang="en-US" sz="3200" dirty="0">
              <a:solidFill>
                <a:srgbClr val="000000"/>
              </a:solidFill>
              <a:latin typeface="Nunito Bold"/>
            </a:endParaRPr>
          </a:p>
          <a:p>
            <a:pPr>
              <a:lnSpc>
                <a:spcPts val="4200"/>
              </a:lnSpc>
            </a:pPr>
            <a:endParaRPr lang="en-US" sz="3200" dirty="0">
              <a:solidFill>
                <a:srgbClr val="000000"/>
              </a:solidFill>
              <a:latin typeface="Nunito Bold"/>
            </a:endParaRPr>
          </a:p>
          <a:p>
            <a:pPr>
              <a:lnSpc>
                <a:spcPts val="4200"/>
              </a:lnSpc>
            </a:pPr>
            <a:endParaRPr lang="en-US" sz="3200" dirty="0">
              <a:solidFill>
                <a:srgbClr val="000000"/>
              </a:solidFill>
              <a:latin typeface="Nunito Bold"/>
            </a:endParaRPr>
          </a:p>
          <a:p>
            <a:pPr>
              <a:lnSpc>
                <a:spcPts val="4200"/>
              </a:lnSpc>
            </a:pPr>
            <a:endParaRPr lang="en-US" sz="3200" dirty="0">
              <a:solidFill>
                <a:srgbClr val="000000"/>
              </a:solidFill>
              <a:latin typeface="Nunito Bold"/>
            </a:endParaRPr>
          </a:p>
          <a:p>
            <a:pPr>
              <a:lnSpc>
                <a:spcPts val="4200"/>
              </a:lnSpc>
            </a:pPr>
            <a:r>
              <a:rPr lang="sv-SE" sz="3200" dirty="0"/>
              <a:t>Tabel: 5.1 Keterangan Bakat Anak</a:t>
            </a:r>
            <a:endParaRPr lang="en-US" sz="3000" dirty="0">
              <a:solidFill>
                <a:srgbClr val="000000"/>
              </a:solidFill>
              <a:latin typeface="Nunito Bold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2AA0CCB-E5E1-9FFE-1CEF-81303B2DEE7E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096000" y="5279759"/>
            <a:ext cx="9564254" cy="3933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4215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14458700" y="-790582"/>
            <a:ext cx="4079768" cy="3093206"/>
          </a:xfrm>
          <a:custGeom>
            <a:avLst/>
            <a:gdLst/>
            <a:ahLst/>
            <a:cxnLst/>
            <a:rect l="l" t="t" r="r" b="b"/>
            <a:pathLst>
              <a:path w="4079768" h="3093206">
                <a:moveTo>
                  <a:pt x="0" y="0"/>
                </a:moveTo>
                <a:lnTo>
                  <a:pt x="4079768" y="0"/>
                </a:lnTo>
                <a:lnTo>
                  <a:pt x="4079768" y="3093206"/>
                </a:lnTo>
                <a:lnTo>
                  <a:pt x="0" y="309320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4349815">
            <a:off x="16710533" y="1326886"/>
            <a:ext cx="3655871" cy="2190899"/>
          </a:xfrm>
          <a:custGeom>
            <a:avLst/>
            <a:gdLst/>
            <a:ahLst/>
            <a:cxnLst/>
            <a:rect l="l" t="t" r="r" b="b"/>
            <a:pathLst>
              <a:path w="3655871" h="2190899">
                <a:moveTo>
                  <a:pt x="0" y="0"/>
                </a:moveTo>
                <a:lnTo>
                  <a:pt x="3655871" y="0"/>
                </a:lnTo>
                <a:lnTo>
                  <a:pt x="3655871" y="2190898"/>
                </a:lnTo>
                <a:lnTo>
                  <a:pt x="0" y="219089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940840" y="7678897"/>
            <a:ext cx="3346061" cy="3268287"/>
          </a:xfrm>
          <a:custGeom>
            <a:avLst/>
            <a:gdLst/>
            <a:ahLst/>
            <a:cxnLst/>
            <a:rect l="l" t="t" r="r" b="b"/>
            <a:pathLst>
              <a:path w="3346061" h="3268287">
                <a:moveTo>
                  <a:pt x="0" y="0"/>
                </a:moveTo>
                <a:lnTo>
                  <a:pt x="3346061" y="0"/>
                </a:lnTo>
                <a:lnTo>
                  <a:pt x="3346061" y="3268287"/>
                </a:lnTo>
                <a:lnTo>
                  <a:pt x="0" y="326828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498079" y="-720831"/>
            <a:ext cx="3654844" cy="3143166"/>
          </a:xfrm>
          <a:custGeom>
            <a:avLst/>
            <a:gdLst/>
            <a:ahLst/>
            <a:cxnLst/>
            <a:rect l="l" t="t" r="r" b="b"/>
            <a:pathLst>
              <a:path w="3654844" h="3143166">
                <a:moveTo>
                  <a:pt x="0" y="0"/>
                </a:moveTo>
                <a:lnTo>
                  <a:pt x="3654844" y="0"/>
                </a:lnTo>
                <a:lnTo>
                  <a:pt x="3654844" y="3143166"/>
                </a:lnTo>
                <a:lnTo>
                  <a:pt x="0" y="314316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86717" flipV="1">
            <a:off x="14677322" y="2920388"/>
            <a:ext cx="1352349" cy="1191758"/>
          </a:xfrm>
          <a:custGeom>
            <a:avLst/>
            <a:gdLst/>
            <a:ahLst/>
            <a:cxnLst/>
            <a:rect l="l" t="t" r="r" b="b"/>
            <a:pathLst>
              <a:path w="1352349" h="1191758">
                <a:moveTo>
                  <a:pt x="0" y="1191758"/>
                </a:moveTo>
                <a:lnTo>
                  <a:pt x="1352349" y="1191758"/>
                </a:lnTo>
                <a:lnTo>
                  <a:pt x="1352349" y="0"/>
                </a:lnTo>
                <a:lnTo>
                  <a:pt x="0" y="0"/>
                </a:lnTo>
                <a:lnTo>
                  <a:pt x="0" y="1191758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811514">
            <a:off x="12847751" y="82355"/>
            <a:ext cx="744650" cy="864615"/>
          </a:xfrm>
          <a:custGeom>
            <a:avLst/>
            <a:gdLst/>
            <a:ahLst/>
            <a:cxnLst/>
            <a:rect l="l" t="t" r="r" b="b"/>
            <a:pathLst>
              <a:path w="744650" h="864615">
                <a:moveTo>
                  <a:pt x="0" y="0"/>
                </a:moveTo>
                <a:lnTo>
                  <a:pt x="744650" y="0"/>
                </a:lnTo>
                <a:lnTo>
                  <a:pt x="744650" y="864615"/>
                </a:lnTo>
                <a:lnTo>
                  <a:pt x="0" y="864615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-2526695" flipH="1">
            <a:off x="4126454" y="486866"/>
            <a:ext cx="856504" cy="813679"/>
          </a:xfrm>
          <a:custGeom>
            <a:avLst/>
            <a:gdLst/>
            <a:ahLst/>
            <a:cxnLst/>
            <a:rect l="l" t="t" r="r" b="b"/>
            <a:pathLst>
              <a:path w="856504" h="813679">
                <a:moveTo>
                  <a:pt x="856504" y="0"/>
                </a:moveTo>
                <a:lnTo>
                  <a:pt x="0" y="0"/>
                </a:lnTo>
                <a:lnTo>
                  <a:pt x="0" y="813679"/>
                </a:lnTo>
                <a:lnTo>
                  <a:pt x="856504" y="813679"/>
                </a:lnTo>
                <a:lnTo>
                  <a:pt x="856504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4419600" y="304719"/>
            <a:ext cx="9263581" cy="13336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399"/>
              </a:lnSpc>
            </a:pPr>
            <a:r>
              <a:rPr lang="en-US" sz="9999" dirty="0">
                <a:solidFill>
                  <a:srgbClr val="385FB1"/>
                </a:solidFill>
                <a:latin typeface="Kawaii RT"/>
              </a:rPr>
              <a:t>Data </a:t>
            </a:r>
            <a:r>
              <a:rPr lang="en-US" sz="9999" dirty="0" err="1">
                <a:solidFill>
                  <a:srgbClr val="385FB1"/>
                </a:solidFill>
                <a:latin typeface="Kawaii RT"/>
              </a:rPr>
              <a:t>Iterasi</a:t>
            </a:r>
            <a:endParaRPr lang="en-US" sz="9999" dirty="0">
              <a:solidFill>
                <a:srgbClr val="385FB1"/>
              </a:solidFill>
              <a:latin typeface="Kawaii RT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857479" y="6542411"/>
            <a:ext cx="13900508" cy="64517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200" dirty="0" err="1">
                <a:solidFill>
                  <a:srgbClr val="000000"/>
                </a:solidFill>
                <a:latin typeface="Nunito Bold"/>
              </a:rPr>
              <a:t>menghitung</a:t>
            </a:r>
            <a:r>
              <a:rPr lang="en-US" sz="3200" dirty="0">
                <a:solidFill>
                  <a:srgbClr val="000000"/>
                </a:solidFill>
                <a:latin typeface="Nunito Bold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Nunito Bold"/>
              </a:rPr>
              <a:t>nilai</a:t>
            </a:r>
            <a:r>
              <a:rPr lang="en-US" sz="3200" dirty="0">
                <a:solidFill>
                  <a:srgbClr val="000000"/>
                </a:solidFill>
                <a:latin typeface="Nunito Bold"/>
              </a:rPr>
              <a:t> goodness </a:t>
            </a:r>
            <a:r>
              <a:rPr lang="en-US" sz="3200" dirty="0" err="1">
                <a:solidFill>
                  <a:srgbClr val="000000"/>
                </a:solidFill>
                <a:latin typeface="Nunito Bold"/>
              </a:rPr>
              <a:t>untuk</a:t>
            </a:r>
            <a:r>
              <a:rPr lang="en-US" sz="3200" dirty="0">
                <a:solidFill>
                  <a:srgbClr val="000000"/>
                </a:solidFill>
                <a:latin typeface="Nunito Bold"/>
              </a:rPr>
              <a:t> masing-masing </a:t>
            </a:r>
            <a:r>
              <a:rPr lang="en-US" sz="3200" dirty="0" err="1">
                <a:solidFill>
                  <a:srgbClr val="000000"/>
                </a:solidFill>
                <a:latin typeface="Nunito Bold"/>
              </a:rPr>
              <a:t>cabang</a:t>
            </a:r>
            <a:r>
              <a:rPr lang="en-US" sz="3200" dirty="0">
                <a:solidFill>
                  <a:srgbClr val="000000"/>
                </a:solidFill>
                <a:latin typeface="Nunito Bold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Nunito Bold"/>
              </a:rPr>
              <a:t>dihitung</a:t>
            </a:r>
            <a:r>
              <a:rPr lang="en-US" sz="3200" dirty="0">
                <a:solidFill>
                  <a:srgbClr val="000000"/>
                </a:solidFill>
                <a:latin typeface="Nunito Bold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Nunito Bold"/>
              </a:rPr>
              <a:t>dengan</a:t>
            </a:r>
            <a:r>
              <a:rPr lang="en-US" sz="3200" dirty="0">
                <a:solidFill>
                  <a:srgbClr val="000000"/>
                </a:solidFill>
                <a:latin typeface="Nunito Bold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Nunito Bold"/>
              </a:rPr>
              <a:t>rumus</a:t>
            </a:r>
            <a:r>
              <a:rPr lang="en-US" sz="3200" dirty="0">
                <a:solidFill>
                  <a:srgbClr val="000000"/>
                </a:solidFill>
                <a:latin typeface="Nunito Bold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Nunito Bold"/>
              </a:rPr>
              <a:t>berikut</a:t>
            </a:r>
            <a:r>
              <a:rPr lang="en-US" sz="3200" dirty="0">
                <a:solidFill>
                  <a:srgbClr val="000000"/>
                </a:solidFill>
                <a:latin typeface="Nunito Bold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Nunito Bold"/>
              </a:rPr>
              <a:t>ini</a:t>
            </a:r>
            <a:r>
              <a:rPr lang="en-US" sz="3200" dirty="0">
                <a:solidFill>
                  <a:srgbClr val="000000"/>
                </a:solidFill>
                <a:latin typeface="Nunito Bold"/>
              </a:rPr>
              <a:t>:</a:t>
            </a:r>
          </a:p>
          <a:p>
            <a:pPr>
              <a:lnSpc>
                <a:spcPts val="4200"/>
              </a:lnSpc>
            </a:pPr>
            <a:endParaRPr lang="en-US" sz="3200" dirty="0">
              <a:solidFill>
                <a:srgbClr val="000000"/>
              </a:solidFill>
              <a:latin typeface="Nunito Bold"/>
            </a:endParaRPr>
          </a:p>
          <a:p>
            <a:pPr>
              <a:lnSpc>
                <a:spcPts val="4200"/>
              </a:lnSpc>
            </a:pPr>
            <a:endParaRPr lang="en-US" sz="3200" dirty="0">
              <a:solidFill>
                <a:srgbClr val="000000"/>
              </a:solidFill>
              <a:latin typeface="Nunito Bold"/>
            </a:endParaRPr>
          </a:p>
          <a:p>
            <a:pPr>
              <a:lnSpc>
                <a:spcPts val="4200"/>
              </a:lnSpc>
            </a:pPr>
            <a:r>
              <a:rPr lang="en-US" sz="3200" dirty="0">
                <a:solidFill>
                  <a:srgbClr val="000000"/>
                </a:solidFill>
                <a:latin typeface="Nunito Bold"/>
              </a:rPr>
              <a:t>                                                                                            .…….(1)</a:t>
            </a:r>
          </a:p>
          <a:p>
            <a:pPr>
              <a:lnSpc>
                <a:spcPts val="4200"/>
              </a:lnSpc>
            </a:pPr>
            <a:r>
              <a:rPr lang="en-US" sz="3200" dirty="0">
                <a:solidFill>
                  <a:srgbClr val="000000"/>
                </a:solidFill>
                <a:latin typeface="Nunito Bold"/>
              </a:rPr>
              <a:t>											………(2)</a:t>
            </a:r>
          </a:p>
          <a:p>
            <a:pPr>
              <a:lnSpc>
                <a:spcPts val="4200"/>
              </a:lnSpc>
            </a:pPr>
            <a:endParaRPr lang="en-US" sz="3200" dirty="0">
              <a:solidFill>
                <a:srgbClr val="000000"/>
              </a:solidFill>
              <a:latin typeface="Nunito Bold"/>
            </a:endParaRPr>
          </a:p>
          <a:p>
            <a:pPr>
              <a:lnSpc>
                <a:spcPts val="4200"/>
              </a:lnSpc>
            </a:pPr>
            <a:endParaRPr lang="en-US" sz="3200" dirty="0">
              <a:solidFill>
                <a:srgbClr val="000000"/>
              </a:solidFill>
              <a:latin typeface="Nunito Bold"/>
            </a:endParaRPr>
          </a:p>
          <a:p>
            <a:pPr>
              <a:lnSpc>
                <a:spcPts val="4200"/>
              </a:lnSpc>
            </a:pPr>
            <a:endParaRPr lang="en-US" sz="3200" dirty="0">
              <a:solidFill>
                <a:srgbClr val="000000"/>
              </a:solidFill>
              <a:latin typeface="Nunito Bold"/>
            </a:endParaRPr>
          </a:p>
          <a:p>
            <a:pPr>
              <a:lnSpc>
                <a:spcPts val="4200"/>
              </a:lnSpc>
            </a:pPr>
            <a:endParaRPr lang="en-US" sz="3200" dirty="0">
              <a:solidFill>
                <a:srgbClr val="000000"/>
              </a:solidFill>
              <a:latin typeface="Nunito Bold"/>
            </a:endParaRPr>
          </a:p>
          <a:p>
            <a:pPr>
              <a:lnSpc>
                <a:spcPts val="4200"/>
              </a:lnSpc>
            </a:pPr>
            <a:endParaRPr lang="en-US" sz="3200" dirty="0">
              <a:solidFill>
                <a:srgbClr val="000000"/>
              </a:solidFill>
              <a:latin typeface="Nunito Bold"/>
            </a:endParaRPr>
          </a:p>
          <a:p>
            <a:pPr>
              <a:lnSpc>
                <a:spcPts val="4200"/>
              </a:lnSpc>
            </a:pPr>
            <a:endParaRPr lang="en-US" sz="3200" dirty="0">
              <a:solidFill>
                <a:srgbClr val="000000"/>
              </a:solidFill>
              <a:latin typeface="Nunito Bold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97617B4-00CB-9106-A83D-419B33309CBA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661811" y="1663468"/>
            <a:ext cx="12000696" cy="465386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A502E94-5A93-20E8-5431-45B67F8AAB43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964194" y="7724707"/>
            <a:ext cx="7983064" cy="2448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9970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14458700" y="-790582"/>
            <a:ext cx="4079768" cy="3093206"/>
          </a:xfrm>
          <a:custGeom>
            <a:avLst/>
            <a:gdLst/>
            <a:ahLst/>
            <a:cxnLst/>
            <a:rect l="l" t="t" r="r" b="b"/>
            <a:pathLst>
              <a:path w="4079768" h="3093206">
                <a:moveTo>
                  <a:pt x="0" y="0"/>
                </a:moveTo>
                <a:lnTo>
                  <a:pt x="4079768" y="0"/>
                </a:lnTo>
                <a:lnTo>
                  <a:pt x="4079768" y="3093206"/>
                </a:lnTo>
                <a:lnTo>
                  <a:pt x="0" y="309320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4349815">
            <a:off x="16710533" y="1326886"/>
            <a:ext cx="3655871" cy="2190899"/>
          </a:xfrm>
          <a:custGeom>
            <a:avLst/>
            <a:gdLst/>
            <a:ahLst/>
            <a:cxnLst/>
            <a:rect l="l" t="t" r="r" b="b"/>
            <a:pathLst>
              <a:path w="3655871" h="2190899">
                <a:moveTo>
                  <a:pt x="0" y="0"/>
                </a:moveTo>
                <a:lnTo>
                  <a:pt x="3655871" y="0"/>
                </a:lnTo>
                <a:lnTo>
                  <a:pt x="3655871" y="2190898"/>
                </a:lnTo>
                <a:lnTo>
                  <a:pt x="0" y="219089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940840" y="7678897"/>
            <a:ext cx="3346061" cy="3268287"/>
          </a:xfrm>
          <a:custGeom>
            <a:avLst/>
            <a:gdLst/>
            <a:ahLst/>
            <a:cxnLst/>
            <a:rect l="l" t="t" r="r" b="b"/>
            <a:pathLst>
              <a:path w="3346061" h="3268287">
                <a:moveTo>
                  <a:pt x="0" y="0"/>
                </a:moveTo>
                <a:lnTo>
                  <a:pt x="3346061" y="0"/>
                </a:lnTo>
                <a:lnTo>
                  <a:pt x="3346061" y="3268287"/>
                </a:lnTo>
                <a:lnTo>
                  <a:pt x="0" y="326828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498079" y="-720831"/>
            <a:ext cx="3654844" cy="3143166"/>
          </a:xfrm>
          <a:custGeom>
            <a:avLst/>
            <a:gdLst/>
            <a:ahLst/>
            <a:cxnLst/>
            <a:rect l="l" t="t" r="r" b="b"/>
            <a:pathLst>
              <a:path w="3654844" h="3143166">
                <a:moveTo>
                  <a:pt x="0" y="0"/>
                </a:moveTo>
                <a:lnTo>
                  <a:pt x="3654844" y="0"/>
                </a:lnTo>
                <a:lnTo>
                  <a:pt x="3654844" y="3143166"/>
                </a:lnTo>
                <a:lnTo>
                  <a:pt x="0" y="314316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86717" flipV="1">
            <a:off x="14677322" y="2920388"/>
            <a:ext cx="1352349" cy="1191758"/>
          </a:xfrm>
          <a:custGeom>
            <a:avLst/>
            <a:gdLst/>
            <a:ahLst/>
            <a:cxnLst/>
            <a:rect l="l" t="t" r="r" b="b"/>
            <a:pathLst>
              <a:path w="1352349" h="1191758">
                <a:moveTo>
                  <a:pt x="0" y="1191758"/>
                </a:moveTo>
                <a:lnTo>
                  <a:pt x="1352349" y="1191758"/>
                </a:lnTo>
                <a:lnTo>
                  <a:pt x="1352349" y="0"/>
                </a:lnTo>
                <a:lnTo>
                  <a:pt x="0" y="0"/>
                </a:lnTo>
                <a:lnTo>
                  <a:pt x="0" y="1191758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811514">
            <a:off x="12847751" y="82355"/>
            <a:ext cx="744650" cy="864615"/>
          </a:xfrm>
          <a:custGeom>
            <a:avLst/>
            <a:gdLst/>
            <a:ahLst/>
            <a:cxnLst/>
            <a:rect l="l" t="t" r="r" b="b"/>
            <a:pathLst>
              <a:path w="744650" h="864615">
                <a:moveTo>
                  <a:pt x="0" y="0"/>
                </a:moveTo>
                <a:lnTo>
                  <a:pt x="744650" y="0"/>
                </a:lnTo>
                <a:lnTo>
                  <a:pt x="744650" y="864615"/>
                </a:lnTo>
                <a:lnTo>
                  <a:pt x="0" y="864615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-2526695" flipH="1">
            <a:off x="4126454" y="486866"/>
            <a:ext cx="856504" cy="813679"/>
          </a:xfrm>
          <a:custGeom>
            <a:avLst/>
            <a:gdLst/>
            <a:ahLst/>
            <a:cxnLst/>
            <a:rect l="l" t="t" r="r" b="b"/>
            <a:pathLst>
              <a:path w="856504" h="813679">
                <a:moveTo>
                  <a:pt x="856504" y="0"/>
                </a:moveTo>
                <a:lnTo>
                  <a:pt x="0" y="0"/>
                </a:lnTo>
                <a:lnTo>
                  <a:pt x="0" y="813679"/>
                </a:lnTo>
                <a:lnTo>
                  <a:pt x="856504" y="813679"/>
                </a:lnTo>
                <a:lnTo>
                  <a:pt x="856504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4419600" y="304719"/>
            <a:ext cx="9263581" cy="12567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399"/>
              </a:lnSpc>
            </a:pPr>
            <a:r>
              <a:rPr lang="en-US" sz="8000" dirty="0">
                <a:solidFill>
                  <a:srgbClr val="385FB1"/>
                </a:solidFill>
                <a:latin typeface="Kawaii RT"/>
              </a:rPr>
              <a:t>Nilai Goodness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768452" y="6209237"/>
            <a:ext cx="13004947" cy="16042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3200" dirty="0" err="1">
                <a:solidFill>
                  <a:srgbClr val="000000"/>
                </a:solidFill>
                <a:latin typeface="Nunito Bold"/>
              </a:rPr>
              <a:t>Diperoleh</a:t>
            </a:r>
            <a:r>
              <a:rPr lang="en-US" sz="3200" dirty="0">
                <a:solidFill>
                  <a:srgbClr val="000000"/>
                </a:solidFill>
                <a:latin typeface="Nunito Bold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Nunito Bold"/>
              </a:rPr>
              <a:t>nilai</a:t>
            </a:r>
            <a:r>
              <a:rPr lang="en-US" sz="3200" dirty="0">
                <a:solidFill>
                  <a:srgbClr val="000000"/>
                </a:solidFill>
                <a:latin typeface="Nunito Bold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Nunito Bold"/>
              </a:rPr>
              <a:t>terbesarcalon</a:t>
            </a:r>
            <a:r>
              <a:rPr lang="en-US" sz="3200" dirty="0">
                <a:solidFill>
                  <a:srgbClr val="000000"/>
                </a:solidFill>
                <a:latin typeface="Nunito Bold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Nunito Bold"/>
              </a:rPr>
              <a:t>cabang</a:t>
            </a:r>
            <a:r>
              <a:rPr lang="en-US" sz="3200" dirty="0">
                <a:solidFill>
                  <a:srgbClr val="000000"/>
                </a:solidFill>
                <a:latin typeface="Nunito Bold"/>
              </a:rPr>
              <a:t> ke-3 </a:t>
            </a:r>
            <a:r>
              <a:rPr lang="en-US" sz="3200" dirty="0" err="1">
                <a:solidFill>
                  <a:srgbClr val="000000"/>
                </a:solidFill>
                <a:latin typeface="Nunito Bold"/>
              </a:rPr>
              <a:t>sehingga</a:t>
            </a:r>
            <a:r>
              <a:rPr lang="en-US" sz="3200" dirty="0">
                <a:solidFill>
                  <a:srgbClr val="000000"/>
                </a:solidFill>
                <a:latin typeface="Nunito Bold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Nunito Bold"/>
              </a:rPr>
              <a:t>iterasi</a:t>
            </a:r>
            <a:r>
              <a:rPr lang="en-US" sz="3200" dirty="0">
                <a:solidFill>
                  <a:srgbClr val="000000"/>
                </a:solidFill>
                <a:latin typeface="Nunito Bold"/>
              </a:rPr>
              <a:t> ke-1 </a:t>
            </a:r>
            <a:r>
              <a:rPr lang="en-US" sz="3200" dirty="0" err="1">
                <a:solidFill>
                  <a:srgbClr val="000000"/>
                </a:solidFill>
                <a:latin typeface="Nunito Bold"/>
              </a:rPr>
              <a:t>terbentuk</a:t>
            </a:r>
            <a:r>
              <a:rPr lang="en-US" sz="3200" dirty="0">
                <a:solidFill>
                  <a:srgbClr val="000000"/>
                </a:solidFill>
                <a:latin typeface="Nunito Bold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Nunito Bold"/>
              </a:rPr>
              <a:t>seperti</a:t>
            </a:r>
            <a:r>
              <a:rPr lang="en-US" sz="3200" dirty="0">
                <a:solidFill>
                  <a:srgbClr val="000000"/>
                </a:solidFill>
                <a:latin typeface="Nunito Bold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Nunito Bold"/>
              </a:rPr>
              <a:t>tabel</a:t>
            </a:r>
            <a:r>
              <a:rPr lang="en-US" sz="3200" dirty="0">
                <a:solidFill>
                  <a:srgbClr val="000000"/>
                </a:solidFill>
                <a:latin typeface="Nunito Bold"/>
              </a:rPr>
              <a:t> di </a:t>
            </a:r>
            <a:r>
              <a:rPr lang="en-US" sz="3200" dirty="0" err="1">
                <a:solidFill>
                  <a:srgbClr val="000000"/>
                </a:solidFill>
                <a:latin typeface="Nunito Bold"/>
              </a:rPr>
              <a:t>atas</a:t>
            </a:r>
            <a:r>
              <a:rPr lang="en-US" sz="3200" dirty="0">
                <a:solidFill>
                  <a:srgbClr val="000000"/>
                </a:solidFill>
                <a:latin typeface="Nunito Bold"/>
              </a:rPr>
              <a:t>, criteria B3 </a:t>
            </a:r>
            <a:r>
              <a:rPr lang="en-US" sz="3200" dirty="0" err="1">
                <a:solidFill>
                  <a:srgbClr val="000000"/>
                </a:solidFill>
                <a:latin typeface="Nunito Bold"/>
              </a:rPr>
              <a:t>menghasilkan</a:t>
            </a:r>
            <a:r>
              <a:rPr lang="en-US" sz="3200" dirty="0">
                <a:solidFill>
                  <a:srgbClr val="000000"/>
                </a:solidFill>
                <a:latin typeface="Nunito Bold"/>
              </a:rPr>
              <a:t> profitable = Yes, </a:t>
            </a:r>
            <a:r>
              <a:rPr lang="en-US" sz="3200" dirty="0" err="1">
                <a:solidFill>
                  <a:srgbClr val="000000"/>
                </a:solidFill>
                <a:latin typeface="Nunito Bold"/>
              </a:rPr>
              <a:t>sehingga</a:t>
            </a:r>
            <a:r>
              <a:rPr lang="en-US" sz="3200" dirty="0">
                <a:solidFill>
                  <a:srgbClr val="000000"/>
                </a:solidFill>
                <a:latin typeface="Nunito Bold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Nunito Bold"/>
              </a:rPr>
              <a:t>didapat</a:t>
            </a:r>
            <a:r>
              <a:rPr lang="en-US" sz="3200" dirty="0">
                <a:solidFill>
                  <a:srgbClr val="000000"/>
                </a:solidFill>
                <a:latin typeface="Nunito Bold"/>
              </a:rPr>
              <a:t> node </a:t>
            </a:r>
            <a:r>
              <a:rPr lang="en-US" sz="3200" dirty="0" err="1">
                <a:solidFill>
                  <a:srgbClr val="000000"/>
                </a:solidFill>
                <a:latin typeface="Nunito Bold"/>
              </a:rPr>
              <a:t>untuk</a:t>
            </a:r>
            <a:r>
              <a:rPr lang="en-US" sz="3200" dirty="0">
                <a:solidFill>
                  <a:srgbClr val="000000"/>
                </a:solidFill>
                <a:latin typeface="Nunito Bold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Nunito Bold"/>
              </a:rPr>
              <a:t>kriteria</a:t>
            </a:r>
            <a:r>
              <a:rPr lang="en-US" sz="3200" dirty="0">
                <a:solidFill>
                  <a:srgbClr val="000000"/>
                </a:solidFill>
                <a:latin typeface="Nunito Bold"/>
              </a:rPr>
              <a:t> = “</a:t>
            </a:r>
            <a:r>
              <a:rPr lang="en-US" sz="3200" dirty="0" err="1">
                <a:solidFill>
                  <a:srgbClr val="000000"/>
                </a:solidFill>
                <a:latin typeface="Nunito Bold"/>
              </a:rPr>
              <a:t>berfikir</a:t>
            </a:r>
            <a:r>
              <a:rPr lang="en-US" sz="3200" dirty="0">
                <a:solidFill>
                  <a:srgbClr val="000000"/>
                </a:solidFill>
                <a:latin typeface="Nunito Bold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Nunito Bold"/>
              </a:rPr>
              <a:t>kreatif</a:t>
            </a:r>
            <a:r>
              <a:rPr lang="en-US" sz="3200" dirty="0">
                <a:solidFill>
                  <a:srgbClr val="000000"/>
                </a:solidFill>
                <a:latin typeface="Nunito Bold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Nunito Bold"/>
              </a:rPr>
              <a:t>produksif</a:t>
            </a:r>
            <a:endParaRPr lang="en-US" sz="3200" dirty="0">
              <a:solidFill>
                <a:srgbClr val="000000"/>
              </a:solidFill>
              <a:latin typeface="Nunito Bold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185E25A-19B9-7EBD-3021-E50E9160866A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189726" y="1760290"/>
            <a:ext cx="13914264" cy="4040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6318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14458700" y="-790582"/>
            <a:ext cx="4079768" cy="3093206"/>
          </a:xfrm>
          <a:custGeom>
            <a:avLst/>
            <a:gdLst/>
            <a:ahLst/>
            <a:cxnLst/>
            <a:rect l="l" t="t" r="r" b="b"/>
            <a:pathLst>
              <a:path w="4079768" h="3093206">
                <a:moveTo>
                  <a:pt x="0" y="0"/>
                </a:moveTo>
                <a:lnTo>
                  <a:pt x="4079768" y="0"/>
                </a:lnTo>
                <a:lnTo>
                  <a:pt x="4079768" y="3093206"/>
                </a:lnTo>
                <a:lnTo>
                  <a:pt x="0" y="309320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4349815">
            <a:off x="16710533" y="1326886"/>
            <a:ext cx="3655871" cy="2190899"/>
          </a:xfrm>
          <a:custGeom>
            <a:avLst/>
            <a:gdLst/>
            <a:ahLst/>
            <a:cxnLst/>
            <a:rect l="l" t="t" r="r" b="b"/>
            <a:pathLst>
              <a:path w="3655871" h="2190899">
                <a:moveTo>
                  <a:pt x="0" y="0"/>
                </a:moveTo>
                <a:lnTo>
                  <a:pt x="3655871" y="0"/>
                </a:lnTo>
                <a:lnTo>
                  <a:pt x="3655871" y="2190898"/>
                </a:lnTo>
                <a:lnTo>
                  <a:pt x="0" y="219089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940840" y="7678897"/>
            <a:ext cx="3346061" cy="3268287"/>
          </a:xfrm>
          <a:custGeom>
            <a:avLst/>
            <a:gdLst/>
            <a:ahLst/>
            <a:cxnLst/>
            <a:rect l="l" t="t" r="r" b="b"/>
            <a:pathLst>
              <a:path w="3346061" h="3268287">
                <a:moveTo>
                  <a:pt x="0" y="0"/>
                </a:moveTo>
                <a:lnTo>
                  <a:pt x="3346061" y="0"/>
                </a:lnTo>
                <a:lnTo>
                  <a:pt x="3346061" y="3268287"/>
                </a:lnTo>
                <a:lnTo>
                  <a:pt x="0" y="326828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498079" y="-720831"/>
            <a:ext cx="3654844" cy="3143166"/>
          </a:xfrm>
          <a:custGeom>
            <a:avLst/>
            <a:gdLst/>
            <a:ahLst/>
            <a:cxnLst/>
            <a:rect l="l" t="t" r="r" b="b"/>
            <a:pathLst>
              <a:path w="3654844" h="3143166">
                <a:moveTo>
                  <a:pt x="0" y="0"/>
                </a:moveTo>
                <a:lnTo>
                  <a:pt x="3654844" y="0"/>
                </a:lnTo>
                <a:lnTo>
                  <a:pt x="3654844" y="3143166"/>
                </a:lnTo>
                <a:lnTo>
                  <a:pt x="0" y="314316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86717" flipV="1">
            <a:off x="14677322" y="2920388"/>
            <a:ext cx="1352349" cy="1191758"/>
          </a:xfrm>
          <a:custGeom>
            <a:avLst/>
            <a:gdLst/>
            <a:ahLst/>
            <a:cxnLst/>
            <a:rect l="l" t="t" r="r" b="b"/>
            <a:pathLst>
              <a:path w="1352349" h="1191758">
                <a:moveTo>
                  <a:pt x="0" y="1191758"/>
                </a:moveTo>
                <a:lnTo>
                  <a:pt x="1352349" y="1191758"/>
                </a:lnTo>
                <a:lnTo>
                  <a:pt x="1352349" y="0"/>
                </a:lnTo>
                <a:lnTo>
                  <a:pt x="0" y="0"/>
                </a:lnTo>
                <a:lnTo>
                  <a:pt x="0" y="1191758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811514">
            <a:off x="12847751" y="82355"/>
            <a:ext cx="744650" cy="864615"/>
          </a:xfrm>
          <a:custGeom>
            <a:avLst/>
            <a:gdLst/>
            <a:ahLst/>
            <a:cxnLst/>
            <a:rect l="l" t="t" r="r" b="b"/>
            <a:pathLst>
              <a:path w="744650" h="864615">
                <a:moveTo>
                  <a:pt x="0" y="0"/>
                </a:moveTo>
                <a:lnTo>
                  <a:pt x="744650" y="0"/>
                </a:lnTo>
                <a:lnTo>
                  <a:pt x="744650" y="864615"/>
                </a:lnTo>
                <a:lnTo>
                  <a:pt x="0" y="864615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-2526695" flipH="1">
            <a:off x="4126454" y="486866"/>
            <a:ext cx="856504" cy="813679"/>
          </a:xfrm>
          <a:custGeom>
            <a:avLst/>
            <a:gdLst/>
            <a:ahLst/>
            <a:cxnLst/>
            <a:rect l="l" t="t" r="r" b="b"/>
            <a:pathLst>
              <a:path w="856504" h="813679">
                <a:moveTo>
                  <a:pt x="856504" y="0"/>
                </a:moveTo>
                <a:lnTo>
                  <a:pt x="0" y="0"/>
                </a:lnTo>
                <a:lnTo>
                  <a:pt x="0" y="813679"/>
                </a:lnTo>
                <a:lnTo>
                  <a:pt x="856504" y="813679"/>
                </a:lnTo>
                <a:lnTo>
                  <a:pt x="856504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4056251" y="1061893"/>
            <a:ext cx="9263581" cy="12567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399"/>
              </a:lnSpc>
            </a:pPr>
            <a:r>
              <a:rPr lang="en-US" sz="8000" dirty="0" err="1">
                <a:solidFill>
                  <a:srgbClr val="385FB1"/>
                </a:solidFill>
                <a:latin typeface="Kawaii RT"/>
              </a:rPr>
              <a:t>Iterasi</a:t>
            </a:r>
            <a:r>
              <a:rPr lang="en-US" sz="8000" dirty="0">
                <a:solidFill>
                  <a:srgbClr val="385FB1"/>
                </a:solidFill>
                <a:latin typeface="Kawaii RT"/>
              </a:rPr>
              <a:t> </a:t>
            </a:r>
            <a:r>
              <a:rPr lang="en-US" sz="8000" dirty="0" err="1">
                <a:solidFill>
                  <a:srgbClr val="385FB1"/>
                </a:solidFill>
                <a:latin typeface="Kawaii RT"/>
              </a:rPr>
              <a:t>ke</a:t>
            </a:r>
            <a:r>
              <a:rPr lang="en-US" sz="8000" dirty="0">
                <a:solidFill>
                  <a:srgbClr val="385FB1"/>
                </a:solidFill>
                <a:latin typeface="Kawaii RT"/>
              </a:rPr>
              <a:t> 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47543EA-F824-0891-14CE-3D515AFF2FE9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174415" y="3179509"/>
            <a:ext cx="12609684" cy="5212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240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14458700" y="-790582"/>
            <a:ext cx="4079768" cy="3093206"/>
          </a:xfrm>
          <a:custGeom>
            <a:avLst/>
            <a:gdLst/>
            <a:ahLst/>
            <a:cxnLst/>
            <a:rect l="l" t="t" r="r" b="b"/>
            <a:pathLst>
              <a:path w="4079768" h="3093206">
                <a:moveTo>
                  <a:pt x="0" y="0"/>
                </a:moveTo>
                <a:lnTo>
                  <a:pt x="4079768" y="0"/>
                </a:lnTo>
                <a:lnTo>
                  <a:pt x="4079768" y="3093206"/>
                </a:lnTo>
                <a:lnTo>
                  <a:pt x="0" y="309320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4349815">
            <a:off x="16710533" y="1326886"/>
            <a:ext cx="3655871" cy="2190899"/>
          </a:xfrm>
          <a:custGeom>
            <a:avLst/>
            <a:gdLst/>
            <a:ahLst/>
            <a:cxnLst/>
            <a:rect l="l" t="t" r="r" b="b"/>
            <a:pathLst>
              <a:path w="3655871" h="2190899">
                <a:moveTo>
                  <a:pt x="0" y="0"/>
                </a:moveTo>
                <a:lnTo>
                  <a:pt x="3655871" y="0"/>
                </a:lnTo>
                <a:lnTo>
                  <a:pt x="3655871" y="2190898"/>
                </a:lnTo>
                <a:lnTo>
                  <a:pt x="0" y="219089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940840" y="7678897"/>
            <a:ext cx="3346061" cy="3268287"/>
          </a:xfrm>
          <a:custGeom>
            <a:avLst/>
            <a:gdLst/>
            <a:ahLst/>
            <a:cxnLst/>
            <a:rect l="l" t="t" r="r" b="b"/>
            <a:pathLst>
              <a:path w="3346061" h="3268287">
                <a:moveTo>
                  <a:pt x="0" y="0"/>
                </a:moveTo>
                <a:lnTo>
                  <a:pt x="3346061" y="0"/>
                </a:lnTo>
                <a:lnTo>
                  <a:pt x="3346061" y="3268287"/>
                </a:lnTo>
                <a:lnTo>
                  <a:pt x="0" y="326828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498079" y="-720831"/>
            <a:ext cx="3654844" cy="3143166"/>
          </a:xfrm>
          <a:custGeom>
            <a:avLst/>
            <a:gdLst/>
            <a:ahLst/>
            <a:cxnLst/>
            <a:rect l="l" t="t" r="r" b="b"/>
            <a:pathLst>
              <a:path w="3654844" h="3143166">
                <a:moveTo>
                  <a:pt x="0" y="0"/>
                </a:moveTo>
                <a:lnTo>
                  <a:pt x="3654844" y="0"/>
                </a:lnTo>
                <a:lnTo>
                  <a:pt x="3654844" y="3143166"/>
                </a:lnTo>
                <a:lnTo>
                  <a:pt x="0" y="314316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86717" flipV="1">
            <a:off x="14677322" y="2920388"/>
            <a:ext cx="1352349" cy="1191758"/>
          </a:xfrm>
          <a:custGeom>
            <a:avLst/>
            <a:gdLst/>
            <a:ahLst/>
            <a:cxnLst/>
            <a:rect l="l" t="t" r="r" b="b"/>
            <a:pathLst>
              <a:path w="1352349" h="1191758">
                <a:moveTo>
                  <a:pt x="0" y="1191758"/>
                </a:moveTo>
                <a:lnTo>
                  <a:pt x="1352349" y="1191758"/>
                </a:lnTo>
                <a:lnTo>
                  <a:pt x="1352349" y="0"/>
                </a:lnTo>
                <a:lnTo>
                  <a:pt x="0" y="0"/>
                </a:lnTo>
                <a:lnTo>
                  <a:pt x="0" y="1191758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811514">
            <a:off x="12847751" y="82355"/>
            <a:ext cx="744650" cy="864615"/>
          </a:xfrm>
          <a:custGeom>
            <a:avLst/>
            <a:gdLst/>
            <a:ahLst/>
            <a:cxnLst/>
            <a:rect l="l" t="t" r="r" b="b"/>
            <a:pathLst>
              <a:path w="744650" h="864615">
                <a:moveTo>
                  <a:pt x="0" y="0"/>
                </a:moveTo>
                <a:lnTo>
                  <a:pt x="744650" y="0"/>
                </a:lnTo>
                <a:lnTo>
                  <a:pt x="744650" y="864615"/>
                </a:lnTo>
                <a:lnTo>
                  <a:pt x="0" y="864615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-2526695" flipH="1">
            <a:off x="4126454" y="486866"/>
            <a:ext cx="856504" cy="813679"/>
          </a:xfrm>
          <a:custGeom>
            <a:avLst/>
            <a:gdLst/>
            <a:ahLst/>
            <a:cxnLst/>
            <a:rect l="l" t="t" r="r" b="b"/>
            <a:pathLst>
              <a:path w="856504" h="813679">
                <a:moveTo>
                  <a:pt x="856504" y="0"/>
                </a:moveTo>
                <a:lnTo>
                  <a:pt x="0" y="0"/>
                </a:lnTo>
                <a:lnTo>
                  <a:pt x="0" y="813679"/>
                </a:lnTo>
                <a:lnTo>
                  <a:pt x="856504" y="813679"/>
                </a:lnTo>
                <a:lnTo>
                  <a:pt x="856504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3440274" y="529990"/>
            <a:ext cx="10242907" cy="11926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399"/>
              </a:lnSpc>
            </a:pPr>
            <a:r>
              <a:rPr lang="en-US" sz="6000" dirty="0">
                <a:solidFill>
                  <a:srgbClr val="385FB1"/>
                </a:solidFill>
                <a:latin typeface="Kawaii RT"/>
              </a:rPr>
              <a:t>Calon Cabang </a:t>
            </a:r>
            <a:r>
              <a:rPr lang="en-US" sz="6000" dirty="0" err="1">
                <a:solidFill>
                  <a:srgbClr val="385FB1"/>
                </a:solidFill>
                <a:latin typeface="Kawaii RT"/>
              </a:rPr>
              <a:t>Iterasi</a:t>
            </a:r>
            <a:r>
              <a:rPr lang="en-US" sz="6000" dirty="0">
                <a:solidFill>
                  <a:srgbClr val="385FB1"/>
                </a:solidFill>
                <a:latin typeface="Kawaii RT"/>
              </a:rPr>
              <a:t> 2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80DB7B9-CD69-5EB6-9A3E-2E4B77DB3ECE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02407" y="2025991"/>
            <a:ext cx="15770008" cy="5444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463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673</TotalTime>
  <Words>394</Words>
  <Application>Microsoft Office PowerPoint</Application>
  <PresentationFormat>Custom</PresentationFormat>
  <Paragraphs>63</Paragraphs>
  <Slides>16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Kawaii RT</vt:lpstr>
      <vt:lpstr>Arial</vt:lpstr>
      <vt:lpstr>Gadugi</vt:lpstr>
      <vt:lpstr>Open Sans Bold</vt:lpstr>
      <vt:lpstr>Calibri</vt:lpstr>
      <vt:lpstr>Nunito</vt:lpstr>
      <vt:lpstr>Nunito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Oleh Anna Katrina Marchesi</dc:title>
  <dc:creator>Ina Asiah</dc:creator>
  <cp:lastModifiedBy>Atthariq Putera</cp:lastModifiedBy>
  <cp:revision>22</cp:revision>
  <dcterms:created xsi:type="dcterms:W3CDTF">2006-08-16T00:00:00Z</dcterms:created>
  <dcterms:modified xsi:type="dcterms:W3CDTF">2023-12-22T02:43:58Z</dcterms:modified>
  <dc:identifier>DAF2ZKbcjZM</dc:identifier>
</cp:coreProperties>
</file>